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82" r:id="rId1"/>
  </p:sldMasterIdLst>
  <p:notesMasterIdLst>
    <p:notesMasterId r:id="rId45"/>
  </p:notesMasterIdLst>
  <p:sldIdLst>
    <p:sldId id="259" r:id="rId2"/>
    <p:sldId id="406" r:id="rId3"/>
    <p:sldId id="391" r:id="rId4"/>
    <p:sldId id="476" r:id="rId5"/>
    <p:sldId id="410" r:id="rId6"/>
    <p:sldId id="411" r:id="rId7"/>
    <p:sldId id="412" r:id="rId8"/>
    <p:sldId id="486" r:id="rId9"/>
    <p:sldId id="417" r:id="rId10"/>
    <p:sldId id="479" r:id="rId11"/>
    <p:sldId id="487" r:id="rId12"/>
    <p:sldId id="488" r:id="rId13"/>
    <p:sldId id="508" r:id="rId14"/>
    <p:sldId id="516" r:id="rId15"/>
    <p:sldId id="509" r:id="rId16"/>
    <p:sldId id="510" r:id="rId17"/>
    <p:sldId id="511" r:id="rId18"/>
    <p:sldId id="512" r:id="rId19"/>
    <p:sldId id="513" r:id="rId20"/>
    <p:sldId id="514" r:id="rId21"/>
    <p:sldId id="515" r:id="rId22"/>
    <p:sldId id="424" r:id="rId23"/>
    <p:sldId id="425" r:id="rId24"/>
    <p:sldId id="441" r:id="rId25"/>
    <p:sldId id="517" r:id="rId26"/>
    <p:sldId id="518" r:id="rId27"/>
    <p:sldId id="519" r:id="rId28"/>
    <p:sldId id="520" r:id="rId29"/>
    <p:sldId id="480" r:id="rId30"/>
    <p:sldId id="507" r:id="rId31"/>
    <p:sldId id="496" r:id="rId32"/>
    <p:sldId id="497" r:id="rId33"/>
    <p:sldId id="498" r:id="rId34"/>
    <p:sldId id="499" r:id="rId35"/>
    <p:sldId id="500" r:id="rId36"/>
    <p:sldId id="501" r:id="rId37"/>
    <p:sldId id="429" r:id="rId38"/>
    <p:sldId id="430" r:id="rId39"/>
    <p:sldId id="481" r:id="rId40"/>
    <p:sldId id="502" r:id="rId41"/>
    <p:sldId id="503" r:id="rId42"/>
    <p:sldId id="504" r:id="rId43"/>
    <p:sldId id="505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CB7"/>
    <a:srgbClr val="3D3028"/>
    <a:srgbClr val="120F05"/>
    <a:srgbClr val="404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6" autoAdjust="0"/>
    <p:restoredTop sz="94777" autoAdjust="0"/>
  </p:normalViewPr>
  <p:slideViewPr>
    <p:cSldViewPr snapToGrid="0" snapToObjects="1">
      <p:cViewPr varScale="1">
        <p:scale>
          <a:sx n="70" d="100"/>
          <a:sy n="70" d="100"/>
        </p:scale>
        <p:origin x="1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80FCA-3156-594B-A523-7BD4AE74AB0A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EDECB-024C-6845-A04D-D9A5CF797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0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EDECB-024C-6845-A04D-D9A5CF797FD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30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622800"/>
            <a:ext cx="9144000" cy="22352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775200"/>
            <a:ext cx="2249424" cy="199136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775200"/>
            <a:ext cx="6784848" cy="198221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727200" y="749300"/>
            <a:ext cx="6477000" cy="31115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775200"/>
            <a:ext cx="6705600" cy="1960637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240280" y="29446"/>
            <a:ext cx="5291667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ctr"/>
            <a:r>
              <a:rPr lang="en-US" dirty="0"/>
              <a:t>UC Santa Cruz 5/12/14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8636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8636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0"/>
            <a:ext cx="4579633" cy="344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4"/>
          </p:nvPr>
        </p:nvSpPr>
        <p:spPr>
          <a:xfrm>
            <a:off x="4579633" y="0"/>
            <a:ext cx="4564367" cy="344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5"/>
          </p:nvPr>
        </p:nvSpPr>
        <p:spPr>
          <a:xfrm>
            <a:off x="18064" y="3443288"/>
            <a:ext cx="4564367" cy="34432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6"/>
          </p:nvPr>
        </p:nvSpPr>
        <p:spPr>
          <a:xfrm>
            <a:off x="4573273" y="3443288"/>
            <a:ext cx="4564367" cy="344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785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68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F25B89-8E3D-124A-A856-5B0CF57E4B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524000"/>
            <a:ext cx="1600200" cy="4918946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435100"/>
            <a:ext cx="6400800" cy="500784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41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B6337B-7700-E543-8AD6-5D4091B72C0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460500"/>
            <a:ext cx="6400800" cy="5029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533400" y="1460500"/>
            <a:ext cx="1689100" cy="5029200"/>
          </a:xfrm>
          <a:solidFill>
            <a:schemeClr val="accent4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3pPr marL="685800" indent="0"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36705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53896" y="4572000"/>
            <a:ext cx="94488" cy="2295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E83EDD28-148F-414A-9CB1-6567000DC2D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7700" y="0"/>
            <a:ext cx="5956300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15" name="Rectangle 14"/>
          <p:cNvSpPr/>
          <p:nvPr/>
        </p:nvSpPr>
        <p:spPr bwMode="white">
          <a:xfrm>
            <a:off x="3142996" y="0"/>
            <a:ext cx="94488" cy="456895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127000" y="177800"/>
            <a:ext cx="3016250" cy="4391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9904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E83EDD28-148F-414A-9CB1-6567000DC2D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E83EDD28-148F-414A-9CB1-6567000DC2D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/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fld id="{E83EDD28-148F-414A-9CB1-6567000DC2D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3 Content-T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7"/>
          </p:nvPr>
        </p:nvSpPr>
        <p:spPr>
          <a:xfrm>
            <a:off x="502886" y="1485899"/>
            <a:ext cx="3886200" cy="2882901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8"/>
          </p:nvPr>
        </p:nvSpPr>
        <p:spPr>
          <a:xfrm>
            <a:off x="4876800" y="1511298"/>
            <a:ext cx="3886200" cy="2857502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502885" y="4521200"/>
            <a:ext cx="8260115" cy="19621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95936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7"/>
          </p:nvPr>
        </p:nvSpPr>
        <p:spPr>
          <a:xfrm>
            <a:off x="604486" y="3949701"/>
            <a:ext cx="3886200" cy="2555874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8"/>
          </p:nvPr>
        </p:nvSpPr>
        <p:spPr>
          <a:xfrm>
            <a:off x="4867301" y="3949701"/>
            <a:ext cx="3886200" cy="2555873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604486" y="1447798"/>
            <a:ext cx="8149015" cy="2314575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892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63500"/>
            <a:ext cx="8442198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3850" y="1397000"/>
            <a:ext cx="8442198" cy="4902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681" y="88900"/>
            <a:ext cx="8539720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8"/>
          </p:nvPr>
        </p:nvSpPr>
        <p:spPr>
          <a:xfrm>
            <a:off x="4765701" y="1284818"/>
            <a:ext cx="4092549" cy="241299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302681" y="1299635"/>
            <a:ext cx="4193119" cy="49847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20"/>
          </p:nvPr>
        </p:nvSpPr>
        <p:spPr>
          <a:xfrm>
            <a:off x="4765702" y="3845985"/>
            <a:ext cx="4092548" cy="24447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301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681" y="88900"/>
            <a:ext cx="8589438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9613" y="1422400"/>
            <a:ext cx="4210053" cy="4978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0"/>
          </p:nvPr>
        </p:nvSpPr>
        <p:spPr>
          <a:xfrm>
            <a:off x="4682066" y="1422400"/>
            <a:ext cx="4210053" cy="4978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302682" y="1396998"/>
            <a:ext cx="8450820" cy="2476502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20"/>
          </p:nvPr>
        </p:nvSpPr>
        <p:spPr>
          <a:xfrm>
            <a:off x="302682" y="3962401"/>
            <a:ext cx="8463519" cy="2539996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3700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302682" y="1396997"/>
            <a:ext cx="8450820" cy="29867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20"/>
          </p:nvPr>
        </p:nvSpPr>
        <p:spPr>
          <a:xfrm>
            <a:off x="302682" y="4493645"/>
            <a:ext cx="8463519" cy="2008751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063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681" y="88900"/>
            <a:ext cx="8566152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7"/>
          </p:nvPr>
        </p:nvSpPr>
        <p:spPr>
          <a:xfrm>
            <a:off x="302681" y="1485899"/>
            <a:ext cx="4184652" cy="2314575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9"/>
          </p:nvPr>
        </p:nvSpPr>
        <p:spPr>
          <a:xfrm>
            <a:off x="302681" y="3962400"/>
            <a:ext cx="8566152" cy="2520949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20"/>
          </p:nvPr>
        </p:nvSpPr>
        <p:spPr>
          <a:xfrm>
            <a:off x="4734983" y="1485899"/>
            <a:ext cx="4133850" cy="2314575"/>
          </a:xfrm>
        </p:spPr>
        <p:txBody>
          <a:bodyPr>
            <a:normAutofit/>
          </a:bodyPr>
          <a:lstStyle>
            <a:lvl1pPr marL="320040" indent="-320040">
              <a:buClr>
                <a:schemeClr val="tx2"/>
              </a:buClr>
              <a:buFont typeface="Wingdings" charset="2"/>
              <a:buChar char="u"/>
              <a:defRPr sz="1800"/>
            </a:lvl1pPr>
            <a:lvl2pPr marL="640080" indent="-274320">
              <a:buFont typeface="Wingdings" charset="2"/>
              <a:buChar char="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4038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68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97100"/>
            <a:ext cx="3886200" cy="424584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197100"/>
            <a:ext cx="3886200" cy="424584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 rtlCol="0"/>
          <a:lstStyle/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43256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44526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3850" y="1974214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B6337B-7700-E543-8AD6-5D4091B7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jp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2681" y="88900"/>
            <a:ext cx="8463367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2681" y="1435100"/>
            <a:ext cx="8463367" cy="49149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72583" y="6442946"/>
            <a:ext cx="5291667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IUPAC-World Chemistry Congress August 2013 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302681" y="1079500"/>
            <a:ext cx="8586385" cy="4571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" name="Picture 1" descr="ISUCENTW copy.jpg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250" y="6427831"/>
            <a:ext cx="2872316" cy="3802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101" r:id="rId3"/>
    <p:sldLayoutId id="2147484086" r:id="rId4"/>
    <p:sldLayoutId id="2147484100" r:id="rId5"/>
    <p:sldLayoutId id="2147484104" r:id="rId6"/>
    <p:sldLayoutId id="2147484097" r:id="rId7"/>
    <p:sldLayoutId id="2147484087" r:id="rId8"/>
    <p:sldLayoutId id="2147484088" r:id="rId9"/>
    <p:sldLayoutId id="2147484089" r:id="rId10"/>
    <p:sldLayoutId id="2147484103" r:id="rId11"/>
    <p:sldLayoutId id="2147484090" r:id="rId12"/>
    <p:sldLayoutId id="2147484091" r:id="rId13"/>
    <p:sldLayoutId id="2147484092" r:id="rId14"/>
    <p:sldLayoutId id="2147484093" r:id="rId15"/>
    <p:sldLayoutId id="2147484094" r:id="rId16"/>
    <p:sldLayoutId id="2147484095" r:id="rId17"/>
    <p:sldLayoutId id="2147484098" r:id="rId18"/>
    <p:sldLayoutId id="2147484099" r:id="rId19"/>
  </p:sldLayoutIdLst>
  <p:txStyles>
    <p:titleStyle>
      <a:lvl1pPr algn="l" rtl="0" eaLnBrk="1" latinLnBrk="0" hangingPunct="1">
        <a:lnSpc>
          <a:spcPct val="80000"/>
        </a:lnSpc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image" Target="../media/image9.jpg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6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4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48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9.jpg"/><Relationship Id="rId4" Type="http://schemas.openxmlformats.org/officeDocument/2006/relationships/image" Target="../media/image48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6.gi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49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53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55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56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9.jpg"/><Relationship Id="rId4" Type="http://schemas.openxmlformats.org/officeDocument/2006/relationships/image" Target="../media/image57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62.png"/><Relationship Id="rId4" Type="http://schemas.openxmlformats.org/officeDocument/2006/relationships/image" Target="../media/image58.wmf"/><Relationship Id="rId9" Type="http://schemas.openxmlformats.org/officeDocument/2006/relationships/image" Target="../media/image6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jpg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2.png"/><Relationship Id="rId4" Type="http://schemas.openxmlformats.org/officeDocument/2006/relationships/image" Target="../media/image63.wmf"/><Relationship Id="rId9" Type="http://schemas.openxmlformats.org/officeDocument/2006/relationships/image" Target="../media/image6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66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9.jpg"/><Relationship Id="rId4" Type="http://schemas.openxmlformats.org/officeDocument/2006/relationships/image" Target="../media/image6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image" Target="../media/image14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3.png"/><Relationship Id="rId4" Type="http://schemas.openxmlformats.org/officeDocument/2006/relationships/image" Target="../media/image10.wmf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oleObject" Target="../embeddings/oleObject9.bin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49300"/>
            <a:ext cx="9144000" cy="31115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E0ECB7"/>
                </a:solidFill>
              </a:rPr>
              <a:t>Chapter 15: Chemical Equilibrium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Dr. </a:t>
            </a:r>
            <a:r>
              <a:rPr lang="en-US" dirty="0" err="1"/>
              <a:t>Aimée</a:t>
            </a:r>
            <a:r>
              <a:rPr lang="en-US" dirty="0"/>
              <a:t> Tomlinson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3678" y="5267831"/>
            <a:ext cx="14189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002060"/>
                </a:solidFill>
              </a:rPr>
              <a:t>Chem</a:t>
            </a:r>
            <a:endParaRPr lang="en-US" sz="3200" dirty="0">
              <a:solidFill>
                <a:srgbClr val="002060"/>
              </a:solidFill>
            </a:endParaRPr>
          </a:p>
          <a:p>
            <a:pPr algn="ctr"/>
            <a:r>
              <a:rPr lang="en-US" sz="3200" dirty="0">
                <a:solidFill>
                  <a:srgbClr val="002060"/>
                </a:solidFill>
              </a:rPr>
              <a:t>1212</a:t>
            </a:r>
          </a:p>
        </p:txBody>
      </p:sp>
    </p:spTree>
    <p:extLst>
      <p:ext uri="{BB962C8B-B14F-4D97-AF65-F5344CB8AC3E}">
        <p14:creationId xmlns:p14="http://schemas.microsoft.com/office/powerpoint/2010/main" val="3994880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How are </a:t>
            </a:r>
            <a:r>
              <a:rPr lang="en-US" dirty="0" err="1"/>
              <a:t>K</a:t>
            </a:r>
            <a:r>
              <a:rPr lang="en-US" baseline="-25000" dirty="0" err="1"/>
              <a:t>p</a:t>
            </a:r>
            <a:r>
              <a:rPr lang="en-US" dirty="0"/>
              <a:t> &amp; K</a:t>
            </a:r>
            <a:r>
              <a:rPr lang="en-US" baseline="-25000" dirty="0"/>
              <a:t>c</a:t>
            </a:r>
            <a:r>
              <a:rPr lang="en-US" dirty="0"/>
              <a:t> Related?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96070" y="1253983"/>
            <a:ext cx="314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Using Previous Example: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434609"/>
              </p:ext>
            </p:extLst>
          </p:nvPr>
        </p:nvGraphicFramePr>
        <p:xfrm>
          <a:off x="126649" y="1665788"/>
          <a:ext cx="3960042" cy="589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7" name="Equation" r:id="rId3" imgW="1600200" imgH="241300" progId="Equation.DSMT4">
                  <p:embed/>
                </p:oleObj>
              </mc:Choice>
              <mc:Fallback>
                <p:oleObj name="Equation" r:id="rId3" imgW="1600200" imgH="2413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49" y="1665788"/>
                        <a:ext cx="3960042" cy="5892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168026"/>
              </p:ext>
            </p:extLst>
          </p:nvPr>
        </p:nvGraphicFramePr>
        <p:xfrm>
          <a:off x="126649" y="2285737"/>
          <a:ext cx="2545742" cy="1131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8" name="Equation" r:id="rId5" imgW="1028700" imgH="457200" progId="Equation.DSMT4">
                  <p:embed/>
                </p:oleObj>
              </mc:Choice>
              <mc:Fallback>
                <p:oleObj name="Equation" r:id="rId5" imgW="102870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49" y="2285737"/>
                        <a:ext cx="2545742" cy="11314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577712"/>
              </p:ext>
            </p:extLst>
          </p:nvPr>
        </p:nvGraphicFramePr>
        <p:xfrm>
          <a:off x="126649" y="3388119"/>
          <a:ext cx="2734315" cy="1249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9" name="Equation" r:id="rId7" imgW="1104900" imgH="508000" progId="Equation.DSMT4">
                  <p:embed/>
                </p:oleObj>
              </mc:Choice>
              <mc:Fallback>
                <p:oleObj name="Equation" r:id="rId7" imgW="1104900" imgH="508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49" y="3388119"/>
                        <a:ext cx="2734315" cy="12492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1002962" y="220675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1002962" y="290207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8678" y="1217606"/>
            <a:ext cx="43929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 start with the ideal gas Law: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r>
              <a:rPr lang="en-US" dirty="0"/>
              <a:t>Next, we plug into the K</a:t>
            </a:r>
            <a:r>
              <a:rPr lang="en-US" baseline="-25000" dirty="0"/>
              <a:t>c</a:t>
            </a:r>
            <a:r>
              <a:rPr lang="en-US" dirty="0"/>
              <a:t> expression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4963004" y="258775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976537"/>
              </p:ext>
            </p:extLst>
          </p:nvPr>
        </p:nvGraphicFramePr>
        <p:xfrm>
          <a:off x="4683810" y="1508633"/>
          <a:ext cx="4460190" cy="862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40" name="Equation" r:id="rId9" imgW="2019300" imgH="393700" progId="Equation.DSMT4">
                  <p:embed/>
                </p:oleObj>
              </mc:Choice>
              <mc:Fallback>
                <p:oleObj name="Equation" r:id="rId9" imgW="2019300" imgH="393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810" y="1508633"/>
                        <a:ext cx="4460190" cy="8625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3486911" y="3619498"/>
            <a:ext cx="1384835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666795"/>
              </p:ext>
            </p:extLst>
          </p:nvPr>
        </p:nvGraphicFramePr>
        <p:xfrm>
          <a:off x="4629150" y="3095625"/>
          <a:ext cx="4286250" cy="362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41" name="Equation" r:id="rId11" imgW="2108160" imgH="1790640" progId="Equation.DSMT4">
                  <p:embed/>
                </p:oleObj>
              </mc:Choice>
              <mc:Fallback>
                <p:oleObj name="Equation" r:id="rId11" imgW="2108160" imgH="17906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0" y="3095625"/>
                        <a:ext cx="4286250" cy="3629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233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 err="1"/>
              <a:t>K</a:t>
            </a:r>
            <a:r>
              <a:rPr lang="en-US" baseline="-25000" dirty="0" err="1"/>
              <a:t>p</a:t>
            </a:r>
            <a:r>
              <a:rPr lang="en-US" dirty="0"/>
              <a:t> &amp; K</a:t>
            </a:r>
            <a:r>
              <a:rPr lang="en-US" baseline="-25000" dirty="0"/>
              <a:t>c</a:t>
            </a:r>
            <a:r>
              <a:rPr lang="en-US" dirty="0"/>
              <a:t> Generalized Relationship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401824" y="19263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305484"/>
              </p:ext>
            </p:extLst>
          </p:nvPr>
        </p:nvGraphicFramePr>
        <p:xfrm>
          <a:off x="2596896" y="1792224"/>
          <a:ext cx="4046389" cy="1060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1" name="Equation" r:id="rId3" imgW="977476" imgH="253890" progId="Equation.DSMT4">
                  <p:embed/>
                </p:oleObj>
              </mc:Choice>
              <mc:Fallback>
                <p:oleObj name="Equation" r:id="rId3" imgW="977476" imgH="25389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6896" y="1792224"/>
                        <a:ext cx="4046389" cy="10607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328672" y="3121835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Where </a:t>
            </a:r>
            <a:r>
              <a:rPr lang="en-US" dirty="0">
                <a:ea typeface="Times New Roman" panose="02020603050405020304" pitchFamily="18" charset="0"/>
              </a:rPr>
              <a:t>n = moles</a:t>
            </a:r>
            <a:r>
              <a:rPr lang="en-US" baseline="-25000" dirty="0">
                <a:ea typeface="Times New Roman" panose="02020603050405020304" pitchFamily="18" charset="0"/>
              </a:rPr>
              <a:t>(g)products</a:t>
            </a:r>
            <a:r>
              <a:rPr lang="en-US" dirty="0">
                <a:ea typeface="Times New Roman" panose="02020603050405020304" pitchFamily="18" charset="0"/>
              </a:rPr>
              <a:t> - moles</a:t>
            </a:r>
            <a:r>
              <a:rPr lang="en-US" baseline="-25000" dirty="0">
                <a:ea typeface="Times New Roman" panose="02020603050405020304" pitchFamily="18" charset="0"/>
              </a:rPr>
              <a:t>(g)reactants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645716"/>
              </p:ext>
            </p:extLst>
          </p:nvPr>
        </p:nvGraphicFramePr>
        <p:xfrm>
          <a:off x="2582158" y="4097373"/>
          <a:ext cx="3960042" cy="589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2" name="Equation" r:id="rId5" imgW="1600200" imgH="241300" progId="Equation.DSMT4">
                  <p:embed/>
                </p:oleObj>
              </mc:Choice>
              <mc:Fallback>
                <p:oleObj name="Equation" r:id="rId5" imgW="16002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158" y="4097373"/>
                        <a:ext cx="3960042" cy="5892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090928" y="3723525"/>
            <a:ext cx="5181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For previous example we had:</a:t>
            </a:r>
          </a:p>
          <a:p>
            <a:endParaRPr lang="en-US" dirty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dirty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So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>
                <a:ea typeface="Times New Roman" panose="02020603050405020304" pitchFamily="18" charset="0"/>
              </a:rPr>
              <a:t>n = 3-2 = 1 hence </a:t>
            </a:r>
            <a:r>
              <a:rPr lang="en-US" dirty="0" err="1">
                <a:ea typeface="Times New Roman" panose="02020603050405020304" pitchFamily="18" charset="0"/>
              </a:rPr>
              <a:t>K</a:t>
            </a:r>
            <a:r>
              <a:rPr lang="en-US" baseline="-25000" dirty="0" err="1">
                <a:ea typeface="Times New Roman" panose="02020603050405020304" pitchFamily="18" charset="0"/>
              </a:rPr>
              <a:t>p</a:t>
            </a:r>
            <a:r>
              <a:rPr lang="en-US" dirty="0">
                <a:ea typeface="Times New Roman" panose="02020603050405020304" pitchFamily="18" charset="0"/>
              </a:rPr>
              <a:t> = </a:t>
            </a:r>
            <a:r>
              <a:rPr lang="en-US" dirty="0" err="1">
                <a:ea typeface="Times New Roman" panose="02020603050405020304" pitchFamily="18" charset="0"/>
              </a:rPr>
              <a:t>K</a:t>
            </a:r>
            <a:r>
              <a:rPr lang="en-US" baseline="-25000" dirty="0" err="1">
                <a:ea typeface="Times New Roman" panose="02020603050405020304" pitchFamily="18" charset="0"/>
              </a:rPr>
              <a:t>c</a:t>
            </a:r>
            <a:r>
              <a:rPr lang="en-US" dirty="0" err="1">
                <a:ea typeface="Times New Roman" panose="02020603050405020304" pitchFamily="18" charset="0"/>
              </a:rPr>
              <a:t>RT</a:t>
            </a:r>
            <a:endParaRPr lang="en-US" dirty="0"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7195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Another Example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170045" y="1526732"/>
            <a:ext cx="49013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For which of the following will </a:t>
            </a:r>
            <a:r>
              <a:rPr lang="en-US" sz="2000" dirty="0" err="1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en-US" sz="2000" baseline="-25000" dirty="0" err="1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K</a:t>
            </a:r>
            <a:r>
              <a:rPr lang="en-US" sz="2000" baseline="-25000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endParaRPr lang="en-US" sz="2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123033"/>
              </p:ext>
            </p:extLst>
          </p:nvPr>
        </p:nvGraphicFramePr>
        <p:xfrm>
          <a:off x="2085975" y="2509838"/>
          <a:ext cx="30257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1" name="Equation" r:id="rId3" imgW="1790640" imgH="241200" progId="Equation.DSMT4">
                  <p:embed/>
                </p:oleObj>
              </mc:Choice>
              <mc:Fallback>
                <p:oleObj name="Equation" r:id="rId3" imgW="179064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2509838"/>
                        <a:ext cx="3025775" cy="4016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487168" y="341295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225306"/>
              </p:ext>
            </p:extLst>
          </p:nvPr>
        </p:nvGraphicFramePr>
        <p:xfrm>
          <a:off x="2074863" y="3413125"/>
          <a:ext cx="376078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2" name="Equation" r:id="rId5" imgW="2222280" imgH="241200" progId="Equation.DSMT4">
                  <p:embed/>
                </p:oleObj>
              </mc:Choice>
              <mc:Fallback>
                <p:oleObj name="Equation" r:id="rId5" imgW="222228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3413125"/>
                        <a:ext cx="3760787" cy="401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621280" y="44622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900740"/>
              </p:ext>
            </p:extLst>
          </p:nvPr>
        </p:nvGraphicFramePr>
        <p:xfrm>
          <a:off x="2074863" y="4445000"/>
          <a:ext cx="38671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3" name="Equation" r:id="rId7" imgW="2286000" imgH="241200" progId="Equation.DSMT4">
                  <p:embed/>
                </p:oleObj>
              </mc:Choice>
              <mc:Fallback>
                <p:oleObj name="Equation" r:id="rId7" imgW="228600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4445000"/>
                        <a:ext cx="3867150" cy="401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329609"/>
              </p:ext>
            </p:extLst>
          </p:nvPr>
        </p:nvGraphicFramePr>
        <p:xfrm>
          <a:off x="6266752" y="2521711"/>
          <a:ext cx="1825879" cy="331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4" name="Equation" r:id="rId9" imgW="977760" imgH="177480" progId="Equation.DSMT4">
                  <p:embed/>
                </p:oleObj>
              </mc:Choice>
              <mc:Fallback>
                <p:oleObj name="Equation" r:id="rId9" imgW="9777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66752" y="2521711"/>
                        <a:ext cx="1825879" cy="3319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843153"/>
              </p:ext>
            </p:extLst>
          </p:nvPr>
        </p:nvGraphicFramePr>
        <p:xfrm>
          <a:off x="6242368" y="3412951"/>
          <a:ext cx="1548320" cy="323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5" name="Equation" r:id="rId11" imgW="850680" imgH="177480" progId="Equation.DSMT4">
                  <p:embed/>
                </p:oleObj>
              </mc:Choice>
              <mc:Fallback>
                <p:oleObj name="Equation" r:id="rId11" imgW="8506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242368" y="3412951"/>
                        <a:ext cx="1548320" cy="3235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458447"/>
              </p:ext>
            </p:extLst>
          </p:nvPr>
        </p:nvGraphicFramePr>
        <p:xfrm>
          <a:off x="6265241" y="4480021"/>
          <a:ext cx="1636750" cy="318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6" name="Equation" r:id="rId13" imgW="914400" imgH="177480" progId="Equation.DSMT4">
                  <p:embed/>
                </p:oleObj>
              </mc:Choice>
              <mc:Fallback>
                <p:oleObj name="Equation" r:id="rId13" imgW="9144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265241" y="4480021"/>
                        <a:ext cx="1636750" cy="3182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352924" y="5292209"/>
            <a:ext cx="44257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So only 2.) &amp; 3.) will work.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6987540" y="6298584"/>
            <a:ext cx="1996567" cy="499872"/>
            <a:chOff x="6987540" y="6274200"/>
            <a:chExt cx="1996567" cy="499872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7540" y="6274200"/>
              <a:ext cx="1371600" cy="499872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466016" y="6363804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X 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607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44422" y="3427423"/>
            <a:ext cx="51280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Understanding &amp; Working with Equilibrium Constants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15.3</a:t>
            </a:r>
          </a:p>
        </p:txBody>
      </p:sp>
    </p:spTree>
    <p:extLst>
      <p:ext uri="{BB962C8B-B14F-4D97-AF65-F5344CB8AC3E}">
        <p14:creationId xmlns:p14="http://schemas.microsoft.com/office/powerpoint/2010/main" val="384547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Judging the Extent of Reaction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39562" y="2585500"/>
            <a:ext cx="6721814" cy="98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K</a:t>
            </a:r>
            <a:r>
              <a:rPr lang="en-US" sz="2000" baseline="-25000" dirty="0"/>
              <a:t>c</a:t>
            </a:r>
            <a:r>
              <a:rPr lang="en-US" sz="2000" dirty="0"/>
              <a:t> &gt; 10</a:t>
            </a:r>
            <a:r>
              <a:rPr lang="en-US" sz="2000" baseline="30000" dirty="0"/>
              <a:t>3</a:t>
            </a:r>
            <a:r>
              <a:rPr lang="en-US" sz="2000" dirty="0"/>
              <a:t> products predominate over reactants:  </a:t>
            </a:r>
          </a:p>
          <a:p>
            <a:pPr marL="742950" lvl="1" indent="-28575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reaction proceeds nearly to completion</a:t>
            </a:r>
          </a:p>
          <a:p>
            <a:pPr marL="742950" lvl="1" indent="-28575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very little reactant is left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3486911" y="1479328"/>
          <a:ext cx="2024899" cy="824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7" name="Equation" r:id="rId3" imgW="1028700" imgH="419100" progId="Equation.DSMT4">
                  <p:embed/>
                </p:oleObj>
              </mc:Choice>
              <mc:Fallback>
                <p:oleObj name="Equation" r:id="rId3" imgW="10287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911" y="1479328"/>
                        <a:ext cx="2024899" cy="8249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228396" y="3997769"/>
            <a:ext cx="664763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K</a:t>
            </a:r>
            <a:r>
              <a:rPr lang="en-US" sz="2000" baseline="-25000" dirty="0"/>
              <a:t>c</a:t>
            </a:r>
            <a:r>
              <a:rPr lang="en-US" sz="2000" dirty="0"/>
              <a:t> &lt; 10</a:t>
            </a:r>
            <a:r>
              <a:rPr lang="en-US" sz="2000" dirty="0">
                <a:latin typeface="Calibri" panose="020F0502020204030204" pitchFamily="34" charset="0"/>
              </a:rPr>
              <a:t>‾</a:t>
            </a:r>
            <a:r>
              <a:rPr lang="en-US" sz="2000" baseline="30000" dirty="0"/>
              <a:t>3</a:t>
            </a:r>
            <a:r>
              <a:rPr lang="en-US" sz="2000" dirty="0"/>
              <a:t> reactants predominate over products:  </a:t>
            </a:r>
          </a:p>
          <a:p>
            <a:pPr marL="742950" lvl="1" indent="-28575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reaction hardly proceeds at all</a:t>
            </a:r>
          </a:p>
          <a:p>
            <a:pPr marL="742950" lvl="1" indent="-28575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very little product is produced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28396" y="5359713"/>
            <a:ext cx="66476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206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/>
              <a:t>10</a:t>
            </a:r>
            <a:r>
              <a:rPr lang="en-US" sz="2000" dirty="0">
                <a:latin typeface="Calibri" panose="020F0502020204030204" pitchFamily="34" charset="0"/>
              </a:rPr>
              <a:t>‾</a:t>
            </a:r>
            <a:r>
              <a:rPr lang="en-US" sz="2000" baseline="30000" dirty="0"/>
              <a:t>3</a:t>
            </a:r>
            <a:r>
              <a:rPr lang="en-US" sz="2000" dirty="0"/>
              <a:t> &lt; K</a:t>
            </a:r>
            <a:r>
              <a:rPr lang="en-US" sz="2000" baseline="-25000" dirty="0"/>
              <a:t>c</a:t>
            </a:r>
            <a:r>
              <a:rPr lang="en-US" sz="2000" dirty="0"/>
              <a:t> &lt; 10</a:t>
            </a:r>
            <a:r>
              <a:rPr lang="en-US" sz="2000" baseline="30000" dirty="0"/>
              <a:t>3  </a:t>
            </a:r>
            <a:r>
              <a:rPr lang="en-US" sz="2000" dirty="0"/>
              <a:t>neither dominates both are present at </a:t>
            </a:r>
            <a:r>
              <a:rPr lang="en-US" sz="2000" dirty="0" err="1"/>
              <a:t>eq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0966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6066981" y="4040854"/>
            <a:ext cx="2601531" cy="2185709"/>
            <a:chOff x="6066981" y="4040854"/>
            <a:chExt cx="2601531" cy="2185709"/>
          </a:xfrm>
        </p:grpSpPr>
        <p:sp>
          <p:nvSpPr>
            <p:cNvPr id="15" name="Rectangle 14"/>
            <p:cNvSpPr/>
            <p:nvPr/>
          </p:nvSpPr>
          <p:spPr>
            <a:xfrm>
              <a:off x="6066981" y="5312163"/>
              <a:ext cx="1036320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632192" y="4040854"/>
              <a:ext cx="1036320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Handling Combined Equations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904913" y="1564133"/>
          <a:ext cx="5321808" cy="2048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89" name="Equation" r:id="rId3" imgW="2768600" imgH="1066800" progId="Equation.DSMT4">
                  <p:embed/>
                </p:oleObj>
              </mc:Choice>
              <mc:Fallback>
                <p:oleObj name="Equation" r:id="rId3" imgW="2768600" imgH="1066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4913" y="1564133"/>
                        <a:ext cx="5321808" cy="20482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6602413" y="4108450"/>
          <a:ext cx="2174875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0" name="Equation" r:id="rId5" imgW="1231560" imgH="457200" progId="Equation.DSMT4">
                  <p:embed/>
                </p:oleObj>
              </mc:Choice>
              <mc:Fallback>
                <p:oleObj name="Equation" r:id="rId5" imgW="12315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413" y="4108450"/>
                        <a:ext cx="2174875" cy="808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657917" y="4109687"/>
          <a:ext cx="1613710" cy="806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1" name="Equation" r:id="rId7" imgW="914400" imgH="457200" progId="Equation.DSMT4">
                  <p:embed/>
                </p:oleObj>
              </mc:Choice>
              <mc:Fallback>
                <p:oleObj name="Equation" r:id="rId7" imgW="914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917" y="4109687"/>
                        <a:ext cx="1613710" cy="8068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5132832" y="53065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3408761" y="4108504"/>
          <a:ext cx="1815424" cy="806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2" name="Equation" r:id="rId9" imgW="1028700" imgH="457200" progId="Equation.DSMT4">
                  <p:embed/>
                </p:oleObj>
              </mc:Choice>
              <mc:Fallback>
                <p:oleObj name="Equation" r:id="rId9" imgW="10287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8761" y="4108504"/>
                        <a:ext cx="1815424" cy="8068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756594" y="624001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2264854" y="5309616"/>
          <a:ext cx="4958797" cy="941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3" name="Equation" r:id="rId11" imgW="2806700" imgH="533400" progId="Equation.DSMT4">
                  <p:embed/>
                </p:oleObj>
              </mc:Choice>
              <mc:Fallback>
                <p:oleObj name="Equation" r:id="rId11" imgW="2806700" imgH="533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854" y="5309616"/>
                        <a:ext cx="4958797" cy="9413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530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603" y="101600"/>
            <a:ext cx="8791787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Mass Action Rule #2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463040" y="2488464"/>
            <a:ext cx="60411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When adding up equilibrium equations to get an overall the product of their equilibrium constants will give rise to the Kc of the overall equation</a:t>
            </a:r>
            <a:endParaRPr lang="en-US" sz="2000" baseline="-250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165350" y="3949700"/>
          <a:ext cx="5106988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5" name="Equation" r:id="rId3" imgW="1396800" imgH="241200" progId="Equation.DSMT4">
                  <p:embed/>
                </p:oleObj>
              </mc:Choice>
              <mc:Fallback>
                <p:oleObj name="Equation" r:id="rId3" imgW="1396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3949700"/>
                        <a:ext cx="5106988" cy="874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525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603" y="101600"/>
            <a:ext cx="8791787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Example Problem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638891" y="1317028"/>
            <a:ext cx="38080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Calculate the Kc for </a:t>
            </a:r>
          </a:p>
          <a:p>
            <a:r>
              <a:rPr lang="en-US" dirty="0"/>
              <a:t>Using the data below: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4949952" y="286512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5062665" y="1371600"/>
          <a:ext cx="138430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6" name="Equation" r:id="rId3" imgW="927000" imgH="190440" progId="Equation.DSMT4">
                  <p:embed/>
                </p:oleObj>
              </mc:Choice>
              <mc:Fallback>
                <p:oleObj name="Equation" r:id="rId3" imgW="9270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665" y="1371600"/>
                        <a:ext cx="1384300" cy="284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987296" y="263652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3311017" y="2048066"/>
          <a:ext cx="2426544" cy="621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7" name="Equation" r:id="rId5" imgW="1879560" imgH="482400" progId="Equation.DSMT4">
                  <p:embed/>
                </p:oleObj>
              </mc:Choice>
              <mc:Fallback>
                <p:oleObj name="Equation" r:id="rId5" imgW="18795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017" y="2048066"/>
                        <a:ext cx="2426544" cy="6219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2700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603" y="101600"/>
            <a:ext cx="8791787" cy="990600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How does factor multiplication impact K</a:t>
            </a:r>
            <a:r>
              <a:rPr lang="en-US" baseline="-25000" dirty="0"/>
              <a:t>c</a:t>
            </a:r>
            <a:r>
              <a:rPr lang="en-US" dirty="0"/>
              <a:t>?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987552" y="2072640"/>
          <a:ext cx="7292327" cy="257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3" name="Equation" r:id="rId3" imgW="3263900" imgH="1155700" progId="Equation.DSMT4">
                  <p:embed/>
                </p:oleObj>
              </mc:Choice>
              <mc:Fallback>
                <p:oleObj name="Equation" r:id="rId3" imgW="3263900" imgH="1155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552" y="2072640"/>
                        <a:ext cx="7292327" cy="2572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31940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603" y="101600"/>
            <a:ext cx="8791787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Mass Action Rule #3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463040" y="2658148"/>
            <a:ext cx="60411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Multiplying a chemical by a factor leads to exponential factor for the K</a:t>
            </a:r>
            <a:r>
              <a:rPr lang="en-US" sz="2000" baseline="-25000" dirty="0"/>
              <a:t>c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371850" y="3881438"/>
          <a:ext cx="26924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7" name="Equation" r:id="rId3" imgW="736560" imgH="279360" progId="Equation.DSMT4">
                  <p:embed/>
                </p:oleObj>
              </mc:Choice>
              <mc:Fallback>
                <p:oleObj name="Equation" r:id="rId3" imgW="7365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3881438"/>
                        <a:ext cx="2692400" cy="1012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721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113002" y="3845720"/>
            <a:ext cx="51280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The Concept of Equilibrium</a:t>
            </a:r>
          </a:p>
        </p:txBody>
      </p:sp>
      <p:sp>
        <p:nvSpPr>
          <p:cNvPr id="3" name="Rectangle 2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15.1</a:t>
            </a:r>
          </a:p>
        </p:txBody>
      </p:sp>
    </p:spTree>
    <p:extLst>
      <p:ext uri="{BB962C8B-B14F-4D97-AF65-F5344CB8AC3E}">
        <p14:creationId xmlns:p14="http://schemas.microsoft.com/office/powerpoint/2010/main" val="22308889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603" y="101600"/>
            <a:ext cx="8791787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Summary of Mass Action Rules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29044"/>
              </p:ext>
            </p:extLst>
          </p:nvPr>
        </p:nvGraphicFramePr>
        <p:xfrm>
          <a:off x="257720" y="2781545"/>
          <a:ext cx="8607552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5758">
                  <a:extLst>
                    <a:ext uri="{9D8B030D-6E8A-4147-A177-3AD203B41FA5}">
                      <a16:colId xmlns:a16="http://schemas.microsoft.com/office/drawing/2014/main" val="71553256"/>
                    </a:ext>
                  </a:extLst>
                </a:gridCol>
                <a:gridCol w="2901794">
                  <a:extLst>
                    <a:ext uri="{9D8B030D-6E8A-4147-A177-3AD203B41FA5}">
                      <a16:colId xmlns:a16="http://schemas.microsoft.com/office/drawing/2014/main" val="5541776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6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/>
                        <a:t>New </a:t>
                      </a:r>
                      <a:r>
                        <a:rPr lang="en-US" sz="2600" dirty="0" err="1"/>
                        <a:t>Eq</a:t>
                      </a:r>
                      <a:r>
                        <a:rPr lang="en-US" sz="2600" dirty="0"/>
                        <a:t> Constant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65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Reversing an </a:t>
                      </a:r>
                      <a:r>
                        <a:rPr lang="en-US" sz="2200" dirty="0" err="1"/>
                        <a:t>eq</a:t>
                      </a:r>
                      <a:r>
                        <a:rPr lang="en-US" sz="2200" dirty="0"/>
                        <a:t> reaction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367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Multiplying an </a:t>
                      </a:r>
                      <a:r>
                        <a:rPr lang="en-US" sz="2200" dirty="0" err="1"/>
                        <a:t>eq</a:t>
                      </a:r>
                      <a:r>
                        <a:rPr lang="en-US" sz="2200" dirty="0"/>
                        <a:t> reaction by 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804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Adding several </a:t>
                      </a:r>
                      <a:r>
                        <a:rPr lang="en-US" sz="2200" dirty="0" err="1"/>
                        <a:t>eq</a:t>
                      </a:r>
                      <a:r>
                        <a:rPr lang="en-US" sz="2200" dirty="0"/>
                        <a:t> reactions together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056316"/>
                  </a:ext>
                </a:extLst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592811"/>
              </p:ext>
            </p:extLst>
          </p:nvPr>
        </p:nvGraphicFramePr>
        <p:xfrm>
          <a:off x="6703737" y="3219725"/>
          <a:ext cx="1316771" cy="530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0" name="Equation" r:id="rId3" imgW="850680" imgH="342720" progId="Equation.DSMT4">
                  <p:embed/>
                </p:oleObj>
              </mc:Choice>
              <mc:Fallback>
                <p:oleObj name="Equation" r:id="rId3" imgW="8506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03737" y="3219725"/>
                        <a:ext cx="1316771" cy="5306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890991"/>
              </p:ext>
            </p:extLst>
          </p:nvPr>
        </p:nvGraphicFramePr>
        <p:xfrm>
          <a:off x="6675438" y="3695700"/>
          <a:ext cx="13747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1" name="Equation" r:id="rId5" imgW="888840" imgH="279360" progId="Equation.DSMT4">
                  <p:embed/>
                </p:oleObj>
              </mc:Choice>
              <mc:Fallback>
                <p:oleObj name="Equation" r:id="rId5" imgW="888840" imgH="27936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75438" y="3695700"/>
                        <a:ext cx="137477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70772"/>
              </p:ext>
            </p:extLst>
          </p:nvPr>
        </p:nvGraphicFramePr>
        <p:xfrm>
          <a:off x="6347446" y="4149173"/>
          <a:ext cx="216376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2" name="Equation" r:id="rId7" imgW="1396800" imgH="241200" progId="Equation.DSMT4">
                  <p:embed/>
                </p:oleObj>
              </mc:Choice>
              <mc:Fallback>
                <p:oleObj name="Equation" r:id="rId7" imgW="1396800" imgH="2412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47446" y="4149173"/>
                        <a:ext cx="2163762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1726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603" y="101600"/>
            <a:ext cx="8791787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Example Problem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009256" y="1317028"/>
            <a:ext cx="5325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If Kc = 2.4 x 10</a:t>
            </a:r>
            <a:r>
              <a:rPr lang="en-US" baseline="30000" dirty="0"/>
              <a:t>-3</a:t>
            </a:r>
            <a:r>
              <a:rPr lang="en-US" dirty="0"/>
              <a:t> for</a:t>
            </a:r>
          </a:p>
          <a:p>
            <a:r>
              <a:rPr lang="en-US" dirty="0"/>
              <a:t>what is it for the following?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4216464" y="1381243"/>
          <a:ext cx="2533817" cy="353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10" name="Equation" r:id="rId3" imgW="1701720" imgH="241200" progId="Equation.DSMT4">
                  <p:embed/>
                </p:oleObj>
              </mc:Choice>
              <mc:Fallback>
                <p:oleObj name="Equation" r:id="rId3" imgW="17017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64" y="1381243"/>
                        <a:ext cx="2533817" cy="3538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1202433" y="2367778"/>
          <a:ext cx="3074126" cy="37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11" name="Equation" r:id="rId5" imgW="1930320" imgH="241200" progId="Equation.DSMT4">
                  <p:embed/>
                </p:oleObj>
              </mc:Choice>
              <mc:Fallback>
                <p:oleObj name="Equation" r:id="rId5" imgW="19303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33" y="2367778"/>
                        <a:ext cx="3074126" cy="378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1202433" y="3666164"/>
          <a:ext cx="3238180" cy="37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12" name="Equation" r:id="rId7" imgW="2031840" imgH="241200" progId="Equation.DSMT4">
                  <p:embed/>
                </p:oleObj>
              </mc:Choice>
              <mc:Fallback>
                <p:oleObj name="Equation" r:id="rId7" imgW="2031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33" y="3666164"/>
                        <a:ext cx="3238180" cy="378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1202433" y="4976107"/>
          <a:ext cx="3114509" cy="37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13" name="Equation" r:id="rId9" imgW="1955520" imgH="241200" progId="Equation.DSMT4">
                  <p:embed/>
                </p:oleObj>
              </mc:Choice>
              <mc:Fallback>
                <p:oleObj name="Equation" r:id="rId9" imgW="19555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33" y="4976107"/>
                        <a:ext cx="3114509" cy="378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6118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44422" y="3427423"/>
            <a:ext cx="51280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Heterogeneous Equilibrium</a:t>
            </a:r>
          </a:p>
        </p:txBody>
      </p:sp>
      <p:sp>
        <p:nvSpPr>
          <p:cNvPr id="4" name="Rectangle 3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15.4</a:t>
            </a:r>
          </a:p>
        </p:txBody>
      </p:sp>
    </p:spTree>
    <p:extLst>
      <p:ext uri="{BB962C8B-B14F-4D97-AF65-F5344CB8AC3E}">
        <p14:creationId xmlns:p14="http://schemas.microsoft.com/office/powerpoint/2010/main" val="2931691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The Two Types of Equilibria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17568" y="2055421"/>
            <a:ext cx="74194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Heterogeneous</a:t>
            </a:r>
          </a:p>
          <a:p>
            <a:r>
              <a:rPr lang="en-US" dirty="0"/>
              <a:t>when the reactants/products are in more than one phase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7568" y="3451405"/>
            <a:ext cx="74194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Homogeneous</a:t>
            </a:r>
          </a:p>
          <a:p>
            <a:r>
              <a:rPr lang="en-US" dirty="0"/>
              <a:t>when the reactants/products are all in the same phase</a:t>
            </a:r>
          </a:p>
        </p:txBody>
      </p:sp>
    </p:spTree>
    <p:extLst>
      <p:ext uri="{BB962C8B-B14F-4D97-AF65-F5344CB8AC3E}">
        <p14:creationId xmlns:p14="http://schemas.microsoft.com/office/powerpoint/2010/main" val="8151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For </a:t>
            </a:r>
            <a:r>
              <a:rPr lang="en-US" dirty="0" err="1"/>
              <a:t>Eq</a:t>
            </a:r>
            <a:r>
              <a:rPr lang="en-US" dirty="0"/>
              <a:t> we never include: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17568" y="2055421"/>
            <a:ext cx="74194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Solids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7568" y="3744013"/>
            <a:ext cx="74194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Pure Liquids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262970"/>
              </p:ext>
            </p:extLst>
          </p:nvPr>
        </p:nvGraphicFramePr>
        <p:xfrm>
          <a:off x="1603542" y="2540231"/>
          <a:ext cx="5538198" cy="801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5" name="Equation" r:id="rId3" imgW="2959100" imgH="431800" progId="Equation.DSMT4">
                  <p:embed/>
                </p:oleObj>
              </mc:Choice>
              <mc:Fallback>
                <p:oleObj name="Equation" r:id="rId3" imgW="2959100" imgH="431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542" y="2540231"/>
                        <a:ext cx="5538198" cy="8013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1304544" y="4306674"/>
            <a:ext cx="1260465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878103"/>
              </p:ext>
            </p:extLst>
          </p:nvPr>
        </p:nvGraphicFramePr>
        <p:xfrm>
          <a:off x="1708973" y="4399563"/>
          <a:ext cx="5327336" cy="801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6" name="Equation" r:id="rId5" imgW="2844800" imgH="431800" progId="Equation.DSMT4">
                  <p:embed/>
                </p:oleObj>
              </mc:Choice>
              <mc:Fallback>
                <p:oleObj name="Equation" r:id="rId5" imgW="28448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973" y="4399563"/>
                        <a:ext cx="5327336" cy="8017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41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44422" y="3788368"/>
            <a:ext cx="51280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Calculating Equilibrium Constants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15.5</a:t>
            </a:r>
          </a:p>
        </p:txBody>
      </p:sp>
    </p:spTree>
    <p:extLst>
      <p:ext uri="{BB962C8B-B14F-4D97-AF65-F5344CB8AC3E}">
        <p14:creationId xmlns:p14="http://schemas.microsoft.com/office/powerpoint/2010/main" val="13135394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 fontScale="92500"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Finding K with all </a:t>
            </a:r>
            <a:r>
              <a:rPr lang="en-US" dirty="0" err="1"/>
              <a:t>eq</a:t>
            </a:r>
            <a:r>
              <a:rPr lang="en-US" dirty="0"/>
              <a:t> concentrations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895894"/>
              </p:ext>
            </p:extLst>
          </p:nvPr>
        </p:nvGraphicFramePr>
        <p:xfrm>
          <a:off x="2417166" y="2513190"/>
          <a:ext cx="4297302" cy="654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3" name="Equation" r:id="rId3" imgW="1434477" imgH="215806" progId="Equation.DSMT4">
                  <p:embed/>
                </p:oleObj>
              </mc:Choice>
              <mc:Fallback>
                <p:oleObj name="Equation" r:id="rId3" imgW="1434477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166" y="2513190"/>
                        <a:ext cx="4297302" cy="6545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39562" y="1439452"/>
            <a:ext cx="67218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What is Kc for the reaction below given the following equilibrium concentrations: [SO</a:t>
            </a:r>
            <a:r>
              <a:rPr lang="en-US" sz="2000" baseline="-25000" dirty="0"/>
              <a:t>2</a:t>
            </a:r>
            <a:r>
              <a:rPr lang="en-US" sz="2000" dirty="0"/>
              <a:t>]=0.15 M, [O</a:t>
            </a:r>
            <a:r>
              <a:rPr lang="en-US" sz="2000" baseline="-25000" dirty="0"/>
              <a:t>2</a:t>
            </a:r>
            <a:r>
              <a:rPr lang="en-US" sz="2000" dirty="0"/>
              <a:t>]=0.68, [SO</a:t>
            </a:r>
            <a:r>
              <a:rPr lang="en-US" sz="2000" baseline="-25000" dirty="0"/>
              <a:t>3</a:t>
            </a:r>
            <a:r>
              <a:rPr lang="en-US" sz="2000" dirty="0"/>
              <a:t>]=1.5</a:t>
            </a:r>
          </a:p>
        </p:txBody>
      </p:sp>
    </p:spTree>
    <p:extLst>
      <p:ext uri="{BB962C8B-B14F-4D97-AF65-F5344CB8AC3E}">
        <p14:creationId xmlns:p14="http://schemas.microsoft.com/office/powerpoint/2010/main" val="29358735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Finding K with initial &amp; </a:t>
            </a:r>
            <a:r>
              <a:rPr lang="en-US" dirty="0" err="1"/>
              <a:t>eq</a:t>
            </a:r>
            <a:r>
              <a:rPr lang="en-US" dirty="0"/>
              <a:t> concentrations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39562" y="1439452"/>
            <a:ext cx="67218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What is Kc for the reaction below given the initial concentrations of reactants were [SO</a:t>
            </a:r>
            <a:r>
              <a:rPr lang="en-US" sz="2000" baseline="-25000" dirty="0"/>
              <a:t>2</a:t>
            </a:r>
            <a:r>
              <a:rPr lang="en-US" sz="2000" dirty="0"/>
              <a:t>]=0.150M and [O</a:t>
            </a:r>
            <a:r>
              <a:rPr lang="en-US" sz="2000" baseline="-25000" dirty="0"/>
              <a:t>2</a:t>
            </a:r>
            <a:r>
              <a:rPr lang="en-US" sz="2000" dirty="0"/>
              <a:t>]=0.680M and the equilibrium concentration of the product is [SO</a:t>
            </a:r>
            <a:r>
              <a:rPr lang="en-US" sz="2000" baseline="-25000" dirty="0"/>
              <a:t>3</a:t>
            </a:r>
            <a:r>
              <a:rPr lang="en-US" sz="2000" dirty="0"/>
              <a:t>]=0.050M?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862872"/>
              </p:ext>
            </p:extLst>
          </p:nvPr>
        </p:nvGraphicFramePr>
        <p:xfrm>
          <a:off x="2417166" y="2774444"/>
          <a:ext cx="4297302" cy="654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6" name="Equation" r:id="rId3" imgW="1434477" imgH="215806" progId="Equation.DSMT4">
                  <p:embed/>
                </p:oleObj>
              </mc:Choice>
              <mc:Fallback>
                <p:oleObj name="Equation" r:id="rId3" imgW="1434477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166" y="2774444"/>
                        <a:ext cx="4297302" cy="6545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26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Finding K with initial concentrations and %dissociation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39562" y="1439452"/>
            <a:ext cx="67218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What is Kc for the reaction below if the initial concentrations for both reactants is 0.500M and they will dissociate by 0.5% to reach equilibrium?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60648" y="2463480"/>
            <a:ext cx="1592783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726854"/>
              </p:ext>
            </p:extLst>
          </p:nvPr>
        </p:nvGraphicFramePr>
        <p:xfrm>
          <a:off x="2427348" y="2577781"/>
          <a:ext cx="4297302" cy="654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5" name="Equation" r:id="rId3" imgW="1434477" imgH="215806" progId="Equation.DSMT4">
                  <p:embed/>
                </p:oleObj>
              </mc:Choice>
              <mc:Fallback>
                <p:oleObj name="Equation" r:id="rId3" imgW="1434477" imgH="21580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7348" y="2577781"/>
                        <a:ext cx="4297302" cy="6545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540" y="6274200"/>
            <a:ext cx="1371600" cy="499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38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44422" y="3788368"/>
            <a:ext cx="51280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Application of  Equilibrium Constants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15.6</a:t>
            </a:r>
          </a:p>
        </p:txBody>
      </p:sp>
    </p:spTree>
    <p:extLst>
      <p:ext uri="{BB962C8B-B14F-4D97-AF65-F5344CB8AC3E}">
        <p14:creationId xmlns:p14="http://schemas.microsoft.com/office/powerpoint/2010/main" val="355233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552" y="101600"/>
            <a:ext cx="7997959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dirty="0"/>
              <a:t>Graphical Representation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13761" y="5011072"/>
            <a:ext cx="3658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75000"/>
            </a:pPr>
            <a:r>
              <a:rPr lang="en-US" sz="1600" dirty="0"/>
              <a:t>After some time:</a:t>
            </a:r>
          </a:p>
          <a:p>
            <a:pPr marL="285750" indent="-285750">
              <a:buSzPct val="75000"/>
              <a:buBlip>
                <a:blip r:embed="rId3"/>
              </a:buBlip>
            </a:pPr>
            <a:r>
              <a:rPr lang="en-US" sz="1600" dirty="0"/>
              <a:t>[N</a:t>
            </a:r>
            <a:r>
              <a:rPr lang="en-US" sz="1600" baseline="-25000" dirty="0"/>
              <a:t>2</a:t>
            </a:r>
            <a:r>
              <a:rPr lang="en-US" sz="1600" dirty="0"/>
              <a:t>O</a:t>
            </a:r>
            <a:r>
              <a:rPr lang="en-US" sz="1600" baseline="-25000" dirty="0"/>
              <a:t>4</a:t>
            </a:r>
            <a:r>
              <a:rPr lang="en-US" sz="1600" dirty="0"/>
              <a:t>] stops decreasing</a:t>
            </a:r>
          </a:p>
          <a:p>
            <a:pPr marL="285750" indent="-285750">
              <a:buSzPct val="75000"/>
              <a:buBlip>
                <a:blip r:embed="rId3"/>
              </a:buBlip>
            </a:pPr>
            <a:r>
              <a:rPr lang="en-US" sz="1600" dirty="0"/>
              <a:t>[NO</a:t>
            </a:r>
            <a:r>
              <a:rPr lang="en-US" sz="1600" baseline="-25000" dirty="0"/>
              <a:t>2</a:t>
            </a:r>
            <a:r>
              <a:rPr lang="en-US" sz="1600" dirty="0"/>
              <a:t>] stops increasing</a:t>
            </a:r>
          </a:p>
          <a:p>
            <a:pPr marL="285750" indent="-285750">
              <a:buSzPct val="75000"/>
              <a:buBlip>
                <a:blip r:embed="rId3"/>
              </a:buBlip>
            </a:pPr>
            <a:r>
              <a:rPr lang="en-US" sz="1600" dirty="0"/>
              <a:t>Solution from clear to brown and back again</a:t>
            </a:r>
          </a:p>
          <a:p>
            <a:pPr marL="285750" indent="-285750">
              <a:buSzPct val="75000"/>
              <a:buBlip>
                <a:blip r:embed="rId3"/>
              </a:buBlip>
            </a:pPr>
            <a:r>
              <a:rPr lang="en-US" sz="1600" dirty="0" err="1"/>
              <a:t>Rate_forward</a:t>
            </a:r>
            <a:r>
              <a:rPr lang="en-US" sz="1600" dirty="0"/>
              <a:t> = </a:t>
            </a:r>
            <a:r>
              <a:rPr lang="en-US" sz="1600" dirty="0" err="1"/>
              <a:t>rate_reverse</a:t>
            </a:r>
            <a:endParaRPr lang="en-US" sz="16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4283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" t="21342" r="2000" b="23010"/>
          <a:stretch>
            <a:fillRect/>
          </a:stretch>
        </p:blipFill>
        <p:spPr bwMode="auto">
          <a:xfrm>
            <a:off x="1041525" y="1304643"/>
            <a:ext cx="7015803" cy="30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50230"/>
              </p:ext>
            </p:extLst>
          </p:nvPr>
        </p:nvGraphicFramePr>
        <p:xfrm>
          <a:off x="1864903" y="4325340"/>
          <a:ext cx="2005463" cy="679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6" name="Equation" r:id="rId5" imgW="1205977" imgH="406224" progId="Equation.DSMT4">
                  <p:embed/>
                </p:oleObj>
              </mc:Choice>
              <mc:Fallback>
                <p:oleObj name="Equation" r:id="rId5" imgW="1205977" imgH="406224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903" y="4325340"/>
                        <a:ext cx="2005463" cy="6790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93220"/>
              </p:ext>
            </p:extLst>
          </p:nvPr>
        </p:nvGraphicFramePr>
        <p:xfrm>
          <a:off x="5652047" y="4339250"/>
          <a:ext cx="2005463" cy="679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7" name="Equation" r:id="rId7" imgW="1205977" imgH="406224" progId="Equation.DSMT4">
                  <p:embed/>
                </p:oleObj>
              </mc:Choice>
              <mc:Fallback>
                <p:oleObj name="Equation" r:id="rId7" imgW="1205977" imgH="40622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047" y="4339250"/>
                        <a:ext cx="2005463" cy="6790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896365" y="5004355"/>
            <a:ext cx="3658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75000"/>
            </a:pPr>
            <a:r>
              <a:rPr lang="en-US" sz="1600" dirty="0"/>
              <a:t>After some time:</a:t>
            </a:r>
          </a:p>
          <a:p>
            <a:pPr marL="285750" indent="-285750">
              <a:buSzPct val="75000"/>
              <a:buBlip>
                <a:blip r:embed="rId3"/>
              </a:buBlip>
            </a:pPr>
            <a:r>
              <a:rPr lang="en-US" sz="1600" dirty="0"/>
              <a:t>[N</a:t>
            </a:r>
            <a:r>
              <a:rPr lang="en-US" sz="1600" baseline="-25000" dirty="0"/>
              <a:t>2</a:t>
            </a:r>
            <a:r>
              <a:rPr lang="en-US" sz="1600" dirty="0"/>
              <a:t>O</a:t>
            </a:r>
            <a:r>
              <a:rPr lang="en-US" sz="1600" baseline="-25000" dirty="0"/>
              <a:t>4</a:t>
            </a:r>
            <a:r>
              <a:rPr lang="en-US" sz="1600" dirty="0"/>
              <a:t>] stops increasing</a:t>
            </a:r>
          </a:p>
          <a:p>
            <a:pPr marL="285750" indent="-285750">
              <a:buSzPct val="75000"/>
              <a:buBlip>
                <a:blip r:embed="rId3"/>
              </a:buBlip>
            </a:pPr>
            <a:r>
              <a:rPr lang="en-US" sz="1600" dirty="0"/>
              <a:t>[NO</a:t>
            </a:r>
            <a:r>
              <a:rPr lang="en-US" sz="1600" baseline="-25000" dirty="0"/>
              <a:t>2</a:t>
            </a:r>
            <a:r>
              <a:rPr lang="en-US" sz="1600" dirty="0"/>
              <a:t>] stops decreasing</a:t>
            </a:r>
          </a:p>
          <a:p>
            <a:pPr marL="285750" indent="-285750">
              <a:buSzPct val="75000"/>
              <a:buBlip>
                <a:blip r:embed="rId3"/>
              </a:buBlip>
            </a:pPr>
            <a:r>
              <a:rPr lang="en-US" sz="1600" dirty="0"/>
              <a:t>Solution from brown to clear and back again</a:t>
            </a:r>
          </a:p>
          <a:p>
            <a:pPr marL="285750" indent="-285750">
              <a:buSzPct val="75000"/>
              <a:buBlip>
                <a:blip r:embed="rId3"/>
              </a:buBlip>
            </a:pPr>
            <a:r>
              <a:rPr lang="en-US" sz="1600" dirty="0" err="1"/>
              <a:t>Rate_forward</a:t>
            </a:r>
            <a:r>
              <a:rPr lang="en-US" sz="1600" dirty="0"/>
              <a:t> = </a:t>
            </a:r>
            <a:r>
              <a:rPr lang="en-US" sz="1600" dirty="0" err="1"/>
              <a:t>rate_reverse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9099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Reaction Quotient Q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359989"/>
              </p:ext>
            </p:extLst>
          </p:nvPr>
        </p:nvGraphicFramePr>
        <p:xfrm>
          <a:off x="2161548" y="3291836"/>
          <a:ext cx="4808537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5" name="Equation" r:id="rId3" imgW="2489040" imgH="457200" progId="Equation.DSMT4">
                  <p:embed/>
                </p:oleObj>
              </mc:Choice>
              <mc:Fallback>
                <p:oleObj name="Equation" r:id="rId3" imgW="24890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1548" y="3291836"/>
                        <a:ext cx="4808537" cy="890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39562" y="2491232"/>
            <a:ext cx="6721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2060"/>
              </a:buClr>
              <a:buSzPct val="75000"/>
            </a:pPr>
            <a:r>
              <a:rPr lang="en-US" sz="2000" dirty="0"/>
              <a:t>Q looks just like Kc but it not guaranteed to be at </a:t>
            </a:r>
            <a:r>
              <a:rPr lang="en-US" sz="2000" dirty="0" err="1"/>
              <a:t>eq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8640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Using Q for Direction Prediction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3150278" y="1536192"/>
            <a:ext cx="2793322" cy="4925568"/>
            <a:chOff x="3150278" y="1536192"/>
            <a:chExt cx="2793322" cy="4925568"/>
          </a:xfrm>
        </p:grpSpPr>
        <p:sp>
          <p:nvSpPr>
            <p:cNvPr id="9" name="Rectangle 8"/>
            <p:cNvSpPr/>
            <p:nvPr/>
          </p:nvSpPr>
          <p:spPr>
            <a:xfrm>
              <a:off x="3150278" y="1536192"/>
              <a:ext cx="2793322" cy="492556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0057" y="1572768"/>
              <a:ext cx="1371520" cy="2655028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6198278" y="1536192"/>
            <a:ext cx="2793322" cy="4925568"/>
            <a:chOff x="6198278" y="1536192"/>
            <a:chExt cx="2793322" cy="4925568"/>
          </a:xfrm>
        </p:grpSpPr>
        <p:sp>
          <p:nvSpPr>
            <p:cNvPr id="10" name="Rectangle 9"/>
            <p:cNvSpPr/>
            <p:nvPr/>
          </p:nvSpPr>
          <p:spPr>
            <a:xfrm>
              <a:off x="6198278" y="1536192"/>
              <a:ext cx="2793322" cy="492556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20845" y="1584960"/>
              <a:ext cx="1371520" cy="2655028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20566" y="1536192"/>
            <a:ext cx="2793322" cy="4925568"/>
            <a:chOff x="120566" y="1536192"/>
            <a:chExt cx="2793322" cy="4925568"/>
          </a:xfrm>
        </p:grpSpPr>
        <p:sp>
          <p:nvSpPr>
            <p:cNvPr id="8" name="Rectangle 7"/>
            <p:cNvSpPr/>
            <p:nvPr/>
          </p:nvSpPr>
          <p:spPr>
            <a:xfrm>
              <a:off x="120566" y="1536192"/>
              <a:ext cx="2793322" cy="492556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467" y="1584960"/>
              <a:ext cx="1371520" cy="2655028"/>
            </a:xfrm>
            <a:prstGeom prst="rect">
              <a:avLst/>
            </a:prstGeom>
          </p:spPr>
        </p:pic>
      </p:grpSp>
      <p:sp>
        <p:nvSpPr>
          <p:cNvPr id="15" name="TextBox 14"/>
          <p:cNvSpPr txBox="1"/>
          <p:nvPr/>
        </p:nvSpPr>
        <p:spPr>
          <a:xfrm>
            <a:off x="207264" y="5433788"/>
            <a:ext cx="26404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Need to consume reactants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Go forward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 the right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Toward products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44240" y="5427692"/>
            <a:ext cx="21451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At </a:t>
            </a:r>
            <a:r>
              <a:rPr lang="en-US" sz="1400" dirty="0" err="1"/>
              <a:t>Eq</a:t>
            </a:r>
            <a:r>
              <a:rPr lang="en-US" sz="1400" dirty="0"/>
              <a:t> we go in neither </a:t>
            </a:r>
          </a:p>
          <a:p>
            <a:r>
              <a:rPr lang="en-US" sz="1400" dirty="0"/>
              <a:t>direction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72784" y="5427692"/>
            <a:ext cx="25779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Need to consume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Go reverse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 the left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Toward reactants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1225679" y="4651607"/>
            <a:ext cx="583095" cy="54799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93912" y="4365954"/>
            <a:ext cx="980661" cy="58606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7235539" y="4694165"/>
            <a:ext cx="583095" cy="54799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cxnSpLocks/>
          </p:cNvCxnSpPr>
          <p:nvPr/>
        </p:nvCxnSpPr>
        <p:spPr>
          <a:xfrm>
            <a:off x="7140006" y="4425107"/>
            <a:ext cx="843505" cy="5472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Isosceles Triangle 25"/>
          <p:cNvSpPr/>
          <p:nvPr/>
        </p:nvSpPr>
        <p:spPr>
          <a:xfrm>
            <a:off x="4229151" y="4685319"/>
            <a:ext cx="583095" cy="54799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cxnSpLocks/>
          </p:cNvCxnSpPr>
          <p:nvPr/>
        </p:nvCxnSpPr>
        <p:spPr>
          <a:xfrm flipV="1">
            <a:off x="4026478" y="4696909"/>
            <a:ext cx="980661" cy="134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3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Example – Practice with Q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39562" y="1439452"/>
            <a:ext cx="67218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Given the data below is the reaction in equilibrium and if not in which direction will need to go in order to reach </a:t>
            </a:r>
            <a:r>
              <a:rPr lang="en-US" sz="2000" dirty="0" err="1"/>
              <a:t>eq</a:t>
            </a:r>
            <a:r>
              <a:rPr lang="en-US" sz="2000" dirty="0"/>
              <a:t>?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922166"/>
              </p:ext>
            </p:extLst>
          </p:nvPr>
        </p:nvGraphicFramePr>
        <p:xfrm>
          <a:off x="1650301" y="2459038"/>
          <a:ext cx="608806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6" name="Equation" r:id="rId3" imgW="3238200" imgH="253800" progId="Equation.DSMT4">
                  <p:embed/>
                </p:oleObj>
              </mc:Choice>
              <mc:Fallback>
                <p:oleObj name="Equation" r:id="rId3" imgW="32382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301" y="2459038"/>
                        <a:ext cx="6088063" cy="471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543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 fontScale="92500"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Finding Equilibrium Concentrations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704863" y="1597152"/>
            <a:ext cx="36487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We use the "ICE" table: </a:t>
            </a:r>
          </a:p>
          <a:p>
            <a:pPr algn="ctr"/>
            <a:r>
              <a:rPr lang="en-US" sz="2400" dirty="0"/>
              <a:t>"</a:t>
            </a:r>
            <a:r>
              <a:rPr lang="en-US" sz="2400" dirty="0" err="1"/>
              <a:t>I"nitial</a:t>
            </a:r>
            <a:endParaRPr lang="en-US" sz="2400" dirty="0"/>
          </a:p>
          <a:p>
            <a:pPr algn="ctr"/>
            <a:r>
              <a:rPr lang="en-US" sz="2400" dirty="0"/>
              <a:t>"</a:t>
            </a:r>
            <a:r>
              <a:rPr lang="en-US" sz="2400" dirty="0" err="1"/>
              <a:t>C"hange</a:t>
            </a:r>
            <a:endParaRPr lang="en-US" sz="2400" dirty="0"/>
          </a:p>
          <a:p>
            <a:pPr algn="ctr"/>
            <a:r>
              <a:rPr lang="en-US" sz="2400" dirty="0"/>
              <a:t>"</a:t>
            </a:r>
            <a:r>
              <a:rPr lang="en-US" sz="2400" dirty="0" err="1"/>
              <a:t>E"q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36" y="4310643"/>
            <a:ext cx="7802880" cy="1702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77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ICE Example I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71851" y="1377696"/>
            <a:ext cx="8053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value of K</a:t>
            </a:r>
            <a:r>
              <a:rPr lang="en-US" baseline="-25000" dirty="0"/>
              <a:t>c</a:t>
            </a:r>
            <a:r>
              <a:rPr lang="en-US" dirty="0"/>
              <a:t> = 0.0900 at 298K for the reaction below, determine the </a:t>
            </a:r>
          </a:p>
          <a:p>
            <a:r>
              <a:rPr lang="en-US" dirty="0" err="1"/>
              <a:t>eq</a:t>
            </a:r>
            <a:r>
              <a:rPr lang="en-US" dirty="0"/>
              <a:t> concentrations if initially [H</a:t>
            </a:r>
            <a:r>
              <a:rPr lang="en-US" baseline="-25000" dirty="0"/>
              <a:t>2</a:t>
            </a:r>
            <a:r>
              <a:rPr lang="en-US" dirty="0"/>
              <a:t>O] = 0.00432 M and [Cl</a:t>
            </a:r>
            <a:r>
              <a:rPr lang="en-US" baseline="-25000" dirty="0"/>
              <a:t>2</a:t>
            </a:r>
            <a:r>
              <a:rPr lang="en-US" dirty="0"/>
              <a:t>O] = 0.00442 M.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883983"/>
              </p:ext>
            </p:extLst>
          </p:nvPr>
        </p:nvGraphicFramePr>
        <p:xfrm>
          <a:off x="2652522" y="2024027"/>
          <a:ext cx="3918996" cy="499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4" name="Equation" r:id="rId3" imgW="1866900" imgH="241300" progId="Equation.DSMT4">
                  <p:embed/>
                </p:oleObj>
              </mc:Choice>
              <mc:Fallback>
                <p:oleObj name="Equation" r:id="rId3" imgW="1866900" imgH="2413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522" y="2024027"/>
                        <a:ext cx="3918996" cy="4998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48568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ICE Example II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71851" y="1377696"/>
            <a:ext cx="82063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value of K</a:t>
            </a:r>
            <a:r>
              <a:rPr lang="en-US" baseline="-25000" dirty="0"/>
              <a:t>c</a:t>
            </a:r>
            <a:r>
              <a:rPr lang="en-US" dirty="0"/>
              <a:t> for the thermal decomposition of hydrogen sulfide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2.2 x 10</a:t>
            </a:r>
            <a:r>
              <a:rPr lang="en-US" baseline="30000" dirty="0"/>
              <a:t>-6</a:t>
            </a:r>
            <a:r>
              <a:rPr lang="en-US" dirty="0"/>
              <a:t> at 1400K.  A sample of gas in which [H</a:t>
            </a:r>
            <a:r>
              <a:rPr lang="en-US" baseline="-25000" dirty="0"/>
              <a:t>2</a:t>
            </a:r>
            <a:r>
              <a:rPr lang="en-US" dirty="0"/>
              <a:t>S] = 0.600M is heated to 1400K in a sealed vessel.  After chemical </a:t>
            </a:r>
            <a:r>
              <a:rPr lang="en-US" dirty="0" err="1"/>
              <a:t>eq</a:t>
            </a:r>
            <a:r>
              <a:rPr lang="en-US" dirty="0"/>
              <a:t> has been achieved, what is the value of [H</a:t>
            </a:r>
            <a:r>
              <a:rPr lang="en-US" baseline="-25000" dirty="0"/>
              <a:t>2</a:t>
            </a:r>
            <a:r>
              <a:rPr lang="en-US" dirty="0"/>
              <a:t>S]?  Assume no H</a:t>
            </a:r>
            <a:r>
              <a:rPr lang="en-US" baseline="-25000" dirty="0"/>
              <a:t>2</a:t>
            </a:r>
            <a:r>
              <a:rPr lang="en-US" dirty="0"/>
              <a:t> and S</a:t>
            </a:r>
            <a:r>
              <a:rPr lang="en-US" baseline="-25000" dirty="0"/>
              <a:t>2</a:t>
            </a:r>
            <a:r>
              <a:rPr lang="en-US" dirty="0"/>
              <a:t> was present in the original sample.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23899"/>
              </p:ext>
            </p:extLst>
          </p:nvPr>
        </p:nvGraphicFramePr>
        <p:xfrm>
          <a:off x="2919413" y="1780223"/>
          <a:ext cx="338455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3" name="Equation" r:id="rId3" imgW="1612800" imgH="241200" progId="Equation.DSMT4">
                  <p:embed/>
                </p:oleObj>
              </mc:Choice>
              <mc:Fallback>
                <p:oleObj name="Equation" r:id="rId3" imgW="1612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9413" y="1780223"/>
                        <a:ext cx="3384550" cy="500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1304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77216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ICE Example III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851" y="1377696"/>
            <a:ext cx="81708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are the </a:t>
            </a:r>
            <a:r>
              <a:rPr lang="en-US" dirty="0" err="1"/>
              <a:t>eq</a:t>
            </a:r>
            <a:r>
              <a:rPr lang="en-US" dirty="0"/>
              <a:t> concentrations of each of the species in the following </a:t>
            </a:r>
          </a:p>
          <a:p>
            <a:r>
              <a:rPr lang="en-US" dirty="0"/>
              <a:t>reaction, given the K</a:t>
            </a:r>
            <a:r>
              <a:rPr lang="en-US" baseline="-25000" dirty="0"/>
              <a:t>c</a:t>
            </a:r>
            <a:r>
              <a:rPr lang="en-US" dirty="0"/>
              <a:t> = 5.1 at 700K and the initial concentration of all </a:t>
            </a:r>
          </a:p>
          <a:p>
            <a:r>
              <a:rPr lang="en-US" dirty="0"/>
              <a:t>species is 0.050 M?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830487"/>
              </p:ext>
            </p:extLst>
          </p:nvPr>
        </p:nvGraphicFramePr>
        <p:xfrm>
          <a:off x="2425700" y="2170367"/>
          <a:ext cx="437356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6" name="Equation" r:id="rId3" imgW="2082600" imgH="241200" progId="Equation.DSMT4">
                  <p:embed/>
                </p:oleObj>
              </mc:Choice>
              <mc:Fallback>
                <p:oleObj name="Equation" r:id="rId3" imgW="20826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170367"/>
                        <a:ext cx="4373563" cy="500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6987540" y="6274200"/>
            <a:ext cx="1996567" cy="499872"/>
            <a:chOff x="6987540" y="6274200"/>
            <a:chExt cx="1996567" cy="499872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7540" y="6274200"/>
              <a:ext cx="1371600" cy="499872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8466016" y="6363804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X 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95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08673" y="3884623"/>
            <a:ext cx="6549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Le </a:t>
            </a:r>
            <a:r>
              <a:rPr lang="en-US" sz="3200" dirty="0" err="1">
                <a:solidFill>
                  <a:schemeClr val="bg1"/>
                </a:solidFill>
              </a:rPr>
              <a:t>Châtelier’s</a:t>
            </a:r>
            <a:r>
              <a:rPr lang="en-US" sz="3200" dirty="0">
                <a:solidFill>
                  <a:schemeClr val="bg1"/>
                </a:solidFill>
              </a:rPr>
              <a:t> Principle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13.6-13.9</a:t>
            </a:r>
          </a:p>
        </p:txBody>
      </p:sp>
    </p:spTree>
    <p:extLst>
      <p:ext uri="{BB962C8B-B14F-4D97-AF65-F5344CB8AC3E}">
        <p14:creationId xmlns:p14="http://schemas.microsoft.com/office/powerpoint/2010/main" val="23356030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</a:rPr>
              <a:t>Le </a:t>
            </a:r>
            <a:r>
              <a:rPr lang="en-US" dirty="0" err="1">
                <a:solidFill>
                  <a:schemeClr val="tx1"/>
                </a:solidFill>
              </a:rPr>
              <a:t>Châtelier’s</a:t>
            </a:r>
            <a:r>
              <a:rPr lang="en-US" dirty="0">
                <a:solidFill>
                  <a:schemeClr val="tx1"/>
                </a:solidFill>
              </a:rPr>
              <a:t> Principle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85590" y="1988844"/>
            <a:ext cx="6041136" cy="297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/>
              <a:t>Defn</a:t>
            </a:r>
            <a:r>
              <a:rPr lang="en-US" sz="2000" dirty="0"/>
              <a:t>: when a stressor is applied to a system at equilibrium, the system will adjust to counteract the stressor in order to reestablish equilibrium</a:t>
            </a:r>
          </a:p>
          <a:p>
            <a:endParaRPr lang="en-US" sz="2000" baseline="-25000" dirty="0"/>
          </a:p>
          <a:p>
            <a:endParaRPr lang="en-US" sz="2000" baseline="-25000" dirty="0"/>
          </a:p>
          <a:p>
            <a:endParaRPr lang="en-US" sz="2000" baseline="-25000" dirty="0"/>
          </a:p>
          <a:p>
            <a:endParaRPr lang="en-US" sz="2000" baseline="-25000" dirty="0"/>
          </a:p>
          <a:p>
            <a:r>
              <a:rPr lang="en-US" sz="2000" dirty="0"/>
              <a:t>Stressors include:</a:t>
            </a:r>
          </a:p>
          <a:p>
            <a:pPr marL="342900" indent="-34290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/>
              <a:t>Adding or removing reactants or products</a:t>
            </a:r>
          </a:p>
          <a:p>
            <a:pPr marL="342900" indent="-34290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/>
              <a:t>Changing the pressure or the volume</a:t>
            </a:r>
          </a:p>
          <a:p>
            <a:pPr marL="342900" indent="-34290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/>
              <a:t>Changing the temperature</a:t>
            </a:r>
          </a:p>
        </p:txBody>
      </p:sp>
    </p:spTree>
    <p:extLst>
      <p:ext uri="{BB962C8B-B14F-4D97-AF65-F5344CB8AC3E}">
        <p14:creationId xmlns:p14="http://schemas.microsoft.com/office/powerpoint/2010/main" val="280040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91541" y="4324105"/>
            <a:ext cx="7279557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Increase in B or decrease in A: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/>
              <a:t>We will need to consume A (or produce B) to get back to </a:t>
            </a:r>
            <a:r>
              <a:rPr lang="en-US" dirty="0" err="1"/>
              <a:t>eq</a:t>
            </a:r>
            <a:endParaRPr lang="en-US" dirty="0"/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/>
              <a:t>We go: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Reverse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Toward reactant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To the left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91542" y="2015781"/>
            <a:ext cx="7279557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Increase in A or decrease in B: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/>
              <a:t>We will need to consume A (or produce B) to get back to </a:t>
            </a:r>
            <a:r>
              <a:rPr lang="en-US" dirty="0" err="1"/>
              <a:t>eq</a:t>
            </a:r>
            <a:endParaRPr lang="en-US" dirty="0"/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/>
              <a:t>We go: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Forward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Toward product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600" dirty="0"/>
              <a:t>To the right</a:t>
            </a:r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 fontScale="92500"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Stressor I: Concentration Changes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912906"/>
              </p:ext>
            </p:extLst>
          </p:nvPr>
        </p:nvGraphicFramePr>
        <p:xfrm>
          <a:off x="3712588" y="1356644"/>
          <a:ext cx="1637467" cy="61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1" name="Equation" r:id="rId3" imgW="508000" imgH="190500" progId="Equation.DSMT4">
                  <p:embed/>
                </p:oleObj>
              </mc:Choice>
              <mc:Fallback>
                <p:oleObj name="Equation" r:id="rId3" imgW="508000" imgH="190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588" y="1356644"/>
                        <a:ext cx="1637467" cy="617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474052"/>
              </p:ext>
            </p:extLst>
          </p:nvPr>
        </p:nvGraphicFramePr>
        <p:xfrm>
          <a:off x="4565817" y="2257746"/>
          <a:ext cx="1218334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2" name="Equation" r:id="rId5" imgW="800100" imgH="419100" progId="Equation.DSMT4">
                  <p:embed/>
                </p:oleObj>
              </mc:Choice>
              <mc:Fallback>
                <p:oleObj name="Equation" r:id="rId5" imgW="8001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817" y="2257746"/>
                        <a:ext cx="1218334" cy="638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412710"/>
              </p:ext>
            </p:extLst>
          </p:nvPr>
        </p:nvGraphicFramePr>
        <p:xfrm>
          <a:off x="4531319" y="4591035"/>
          <a:ext cx="1218334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3" name="Equation" r:id="rId7" imgW="800100" imgH="419100" progId="Equation.DSMT4">
                  <p:embed/>
                </p:oleObj>
              </mc:Choice>
              <mc:Fallback>
                <p:oleObj name="Equation" r:id="rId7" imgW="8001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1319" y="4591035"/>
                        <a:ext cx="1218334" cy="638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84048" y="2303175"/>
            <a:ext cx="680612" cy="5927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84049" y="4650906"/>
            <a:ext cx="680611" cy="58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7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101600"/>
            <a:ext cx="89916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Chemical Equilibrium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69073" y="4571980"/>
            <a:ext cx="78058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Defn</a:t>
            </a:r>
            <a:r>
              <a:rPr lang="en-US" dirty="0"/>
              <a:t>: a phenomenon in which the concentrations of reactants and products remain constant over time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NOTE: this does not mean the concentrations go to zero!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" t="21342" r="2000" b="23010"/>
          <a:stretch>
            <a:fillRect/>
          </a:stretch>
        </p:blipFill>
        <p:spPr bwMode="auto">
          <a:xfrm>
            <a:off x="1041525" y="1304643"/>
            <a:ext cx="7015803" cy="30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79520" y="656297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461559"/>
              </p:ext>
            </p:extLst>
          </p:nvPr>
        </p:nvGraphicFramePr>
        <p:xfrm>
          <a:off x="3332664" y="5282820"/>
          <a:ext cx="2628595" cy="497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9" name="Equation" r:id="rId4" imgW="1257300" imgH="241300" progId="Equation.DSMT4">
                  <p:embed/>
                </p:oleObj>
              </mc:Choice>
              <mc:Fallback>
                <p:oleObj name="Equation" r:id="rId4" imgW="1257300" imgH="2413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664" y="5282820"/>
                        <a:ext cx="2628595" cy="4978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6987540" y="6274200"/>
            <a:ext cx="1996567" cy="499872"/>
            <a:chOff x="6987540" y="6274200"/>
            <a:chExt cx="1996567" cy="4998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7540" y="6274200"/>
              <a:ext cx="1371600" cy="49987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8466016" y="6363804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X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655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1541" y="4324105"/>
            <a:ext cx="6588663" cy="26007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/>
              <a:t>Increase in V or decrease in P: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dirty="0"/>
              <a:t>We decrease the number of collisions between molecules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P will decrease and V will increase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Number of moles appears to decrease</a:t>
            </a:r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dirty="0"/>
              <a:t>We go: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Reverse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Toward reactant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 the left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323345"/>
              </p:ext>
            </p:extLst>
          </p:nvPr>
        </p:nvGraphicFramePr>
        <p:xfrm>
          <a:off x="4498975" y="2044282"/>
          <a:ext cx="13541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43" name="Equation" r:id="rId3" imgW="888840" imgH="419040" progId="Equation.DSMT4">
                  <p:embed/>
                </p:oleObj>
              </mc:Choice>
              <mc:Fallback>
                <p:oleObj name="Equation" r:id="rId3" imgW="888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2044282"/>
                        <a:ext cx="1354138" cy="638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91542" y="1789533"/>
            <a:ext cx="658866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/>
              <a:t>Decrease V or increase P: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dirty="0"/>
              <a:t>We increase the number of collisions between molecules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P will increase and V will decrease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Number of moles appears to increase</a:t>
            </a:r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dirty="0"/>
              <a:t>We go: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Forward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Toward product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 the right</a:t>
            </a:r>
            <a:endParaRPr lang="en-US" sz="1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Stressor II: P or V Changes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966064"/>
              </p:ext>
            </p:extLst>
          </p:nvPr>
        </p:nvGraphicFramePr>
        <p:xfrm>
          <a:off x="3181350" y="1141001"/>
          <a:ext cx="270192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44" name="Equation" r:id="rId5" imgW="838080" imgH="253800" progId="Equation.DSMT4">
                  <p:embed/>
                </p:oleObj>
              </mc:Choice>
              <mc:Fallback>
                <p:oleObj name="Equation" r:id="rId5" imgW="8380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1141001"/>
                        <a:ext cx="2701925" cy="82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253647"/>
              </p:ext>
            </p:extLst>
          </p:nvPr>
        </p:nvGraphicFramePr>
        <p:xfrm>
          <a:off x="4498975" y="4557562"/>
          <a:ext cx="13541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45" name="Equation" r:id="rId7" imgW="888840" imgH="419040" progId="Equation.DSMT4">
                  <p:embed/>
                </p:oleObj>
              </mc:Choice>
              <mc:Fallback>
                <p:oleObj name="Equation" r:id="rId7" imgW="888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4557562"/>
                        <a:ext cx="1354138" cy="638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15857" y="2063052"/>
            <a:ext cx="680612" cy="5927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15858" y="4599107"/>
            <a:ext cx="680611" cy="58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91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LCP Example I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71851" y="1377696"/>
            <a:ext cx="806342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each scenario predict the direction the reaction goes to attain </a:t>
            </a:r>
            <a:r>
              <a:rPr lang="en-US" dirty="0" err="1"/>
              <a:t>eq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a.) CO is added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b.) CH3OH is added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c.) Pressure is reduced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d.) Volume is increased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080121"/>
              </p:ext>
            </p:extLst>
          </p:nvPr>
        </p:nvGraphicFramePr>
        <p:xfrm>
          <a:off x="2719388" y="2104124"/>
          <a:ext cx="378618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5" name="Equation" r:id="rId3" imgW="1803240" imgH="241200" progId="Equation.DSMT4">
                  <p:embed/>
                </p:oleObj>
              </mc:Choice>
              <mc:Fallback>
                <p:oleObj name="Equation" r:id="rId3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388" y="2104124"/>
                        <a:ext cx="3786187" cy="500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56172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Stressor III: Temperature Changes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494861" y="1365324"/>
            <a:ext cx="6872394" cy="55861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dirty="0"/>
              <a:t>Unique since this stressor will also change the value for K</a:t>
            </a:r>
            <a:r>
              <a:rPr lang="en-US" sz="1900" baseline="-25000" dirty="0"/>
              <a:t>c</a:t>
            </a:r>
            <a:endParaRPr lang="en-US" sz="1900" dirty="0"/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dirty="0"/>
              <a:t>For exothermic reaction, heat is a product</a:t>
            </a:r>
          </a:p>
          <a:p>
            <a:pPr algn="ctr">
              <a:buClr>
                <a:srgbClr val="0070C0"/>
              </a:buClr>
              <a:buSzPct val="75000"/>
            </a:pPr>
            <a:r>
              <a:rPr lang="en-US" sz="1700" dirty="0"/>
              <a:t>Reactants </a:t>
            </a:r>
            <a:r>
              <a:rPr lang="en-US" sz="1700" dirty="0">
                <a:latin typeface="Calibri" panose="020F0502020204030204" pitchFamily="34" charset="0"/>
              </a:rPr>
              <a:t>→ </a:t>
            </a:r>
            <a:r>
              <a:rPr lang="en-US" sz="1700" dirty="0">
                <a:latin typeface="Century Gothic" panose="020B0502020202020204" pitchFamily="34" charset="0"/>
              </a:rPr>
              <a:t>Products + </a:t>
            </a:r>
            <a:r>
              <a:rPr lang="el-GR" sz="1700" dirty="0">
                <a:latin typeface="Century Gothic" panose="020B0502020202020204" pitchFamily="34" charset="0"/>
              </a:rPr>
              <a:t>Δ</a:t>
            </a:r>
            <a:r>
              <a:rPr lang="en-US" sz="1700" dirty="0">
                <a:latin typeface="Century Gothic" panose="020B0502020202020204" pitchFamily="34" charset="0"/>
              </a:rPr>
              <a:t>H</a:t>
            </a:r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Removal of heat will force the reaction to go: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Forward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Toward product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 the right</a:t>
            </a:r>
            <a:endParaRPr lang="en-US" sz="1600" dirty="0"/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Addition of heat will force the reaction to go: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Reverse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Toward reactant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 the left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endParaRPr lang="en-US" sz="1500" dirty="0"/>
          </a:p>
          <a:p>
            <a:pPr marL="285750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dirty="0"/>
              <a:t>For endothermic reaction, heat is a reactant</a:t>
            </a:r>
          </a:p>
          <a:p>
            <a:pPr algn="ctr">
              <a:buClr>
                <a:srgbClr val="0070C0"/>
              </a:buClr>
              <a:buSzPct val="75000"/>
            </a:pPr>
            <a:r>
              <a:rPr lang="el-GR" sz="1700" dirty="0">
                <a:latin typeface="Century Gothic" panose="020B0502020202020204" pitchFamily="34" charset="0"/>
              </a:rPr>
              <a:t>Δ</a:t>
            </a:r>
            <a:r>
              <a:rPr lang="en-US" sz="1700" dirty="0">
                <a:latin typeface="Century Gothic" panose="020B0502020202020204" pitchFamily="34" charset="0"/>
              </a:rPr>
              <a:t>H + </a:t>
            </a:r>
            <a:r>
              <a:rPr lang="en-US" sz="1700" dirty="0"/>
              <a:t>Reactants </a:t>
            </a:r>
            <a:r>
              <a:rPr lang="en-US" sz="1700" dirty="0">
                <a:latin typeface="Calibri" panose="020F0502020204030204" pitchFamily="34" charset="0"/>
              </a:rPr>
              <a:t>→ </a:t>
            </a:r>
            <a:r>
              <a:rPr lang="en-US" sz="1700" dirty="0">
                <a:latin typeface="Century Gothic" panose="020B0502020202020204" pitchFamily="34" charset="0"/>
              </a:rPr>
              <a:t>Products</a:t>
            </a:r>
            <a:endParaRPr lang="en-US" sz="1700" dirty="0"/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Addition of heat will force the reaction to go: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Forward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Toward product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 the right</a:t>
            </a:r>
            <a:endParaRPr lang="en-US" sz="1600" dirty="0"/>
          </a:p>
          <a:p>
            <a:pPr marL="742950" lvl="1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Removal of heat will force the reaction to go: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Reverse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Toward reactant</a:t>
            </a:r>
          </a:p>
          <a:p>
            <a:pPr marL="1200150" lvl="2" indent="-285750">
              <a:buClr>
                <a:srgbClr val="0070C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500" dirty="0"/>
              <a:t>To the left</a:t>
            </a:r>
            <a:endParaRPr lang="en-US" sz="1600" dirty="0"/>
          </a:p>
          <a:p>
            <a:pPr lvl="2">
              <a:buClr>
                <a:srgbClr val="0070C0"/>
              </a:buClr>
              <a:buSzPct val="75000"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72889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LCP Example II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71851" y="1377696"/>
            <a:ext cx="809138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what direction will the </a:t>
            </a:r>
            <a:r>
              <a:rPr lang="en-US" dirty="0" err="1"/>
              <a:t>eq</a:t>
            </a:r>
            <a:r>
              <a:rPr lang="en-US" dirty="0"/>
              <a:t> shift when each of the following changes are made to the system at </a:t>
            </a:r>
            <a:r>
              <a:rPr lang="en-US" dirty="0" err="1"/>
              <a:t>eq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a.) N2O4 is added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b.) NO2 is removed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c.) Pressure is increased by adding N2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d.) Volume is decreased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e.) Temperature is decreased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744465"/>
              </p:ext>
            </p:extLst>
          </p:nvPr>
        </p:nvGraphicFramePr>
        <p:xfrm>
          <a:off x="2198688" y="2076450"/>
          <a:ext cx="4827587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9" name="Equation" r:id="rId3" imgW="2298600" imgH="266400" progId="Equation.DSMT4">
                  <p:embed/>
                </p:oleObj>
              </mc:Choice>
              <mc:Fallback>
                <p:oleObj name="Equation" r:id="rId3" imgW="22986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8" y="2076450"/>
                        <a:ext cx="4827587" cy="554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6987540" y="6274200"/>
            <a:ext cx="1996567" cy="499872"/>
            <a:chOff x="6987540" y="6274200"/>
            <a:chExt cx="1996567" cy="49987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7540" y="6274200"/>
              <a:ext cx="1371600" cy="499872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466016" y="6363804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X 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20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28" y="1853515"/>
            <a:ext cx="9045146" cy="493034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764006" y="4169485"/>
            <a:ext cx="57218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The Equilibrium Constant</a:t>
            </a:r>
            <a:endParaRPr lang="en-US" sz="3200" baseline="-250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428" y="61783"/>
            <a:ext cx="9045146" cy="1643449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Section 15.2</a:t>
            </a:r>
          </a:p>
        </p:txBody>
      </p:sp>
    </p:spTree>
    <p:extLst>
      <p:ext uri="{BB962C8B-B14F-4D97-AF65-F5344CB8AC3E}">
        <p14:creationId xmlns:p14="http://schemas.microsoft.com/office/powerpoint/2010/main" val="229931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56552" y="101600"/>
            <a:ext cx="8290268" cy="990600"/>
          </a:xfrm>
          <a:prstGeom prst="rect">
            <a:avLst/>
          </a:prstGeom>
        </p:spPr>
        <p:txBody>
          <a:bodyPr vert="horz" anchor="ctr">
            <a:normAutofit fontScale="92500"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Equilibrium Constant Expression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68062" y="1819422"/>
            <a:ext cx="7985281" cy="3867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AKA Law of Mass Action: the chemical equilibrium expression will give rise to a characteristic value for a given temperature</a:t>
            </a:r>
          </a:p>
          <a:p>
            <a:endParaRPr lang="en-US" sz="2400" dirty="0"/>
          </a:p>
          <a:p>
            <a:pPr>
              <a:buSzPct val="75000"/>
            </a:pPr>
            <a:endParaRPr lang="en-US" dirty="0"/>
          </a:p>
          <a:p>
            <a:r>
              <a:rPr lang="en-US" dirty="0"/>
              <a:t>For the General case:</a:t>
            </a:r>
          </a:p>
          <a:p>
            <a:endParaRPr lang="en-US" sz="2000" baseline="30000" dirty="0"/>
          </a:p>
          <a:p>
            <a:endParaRPr lang="en-US" sz="2000" baseline="30000" dirty="0"/>
          </a:p>
          <a:p>
            <a:endParaRPr lang="en-US" sz="2000" baseline="30000" dirty="0"/>
          </a:p>
          <a:p>
            <a:endParaRPr lang="en-US" sz="2000" baseline="30000" dirty="0"/>
          </a:p>
          <a:p>
            <a:endParaRPr lang="en-US" sz="2000" baseline="30000" dirty="0"/>
          </a:p>
          <a:p>
            <a:endParaRPr lang="en-US" sz="2000" baseline="30000" dirty="0"/>
          </a:p>
          <a:p>
            <a:endParaRPr lang="en-US" sz="2000" baseline="30000" dirty="0"/>
          </a:p>
          <a:p>
            <a:r>
              <a:rPr lang="en-US" sz="2000" dirty="0"/>
              <a:t>K</a:t>
            </a:r>
            <a:r>
              <a:rPr lang="en-US" sz="2000" baseline="-25000" dirty="0"/>
              <a:t>c</a:t>
            </a:r>
            <a:r>
              <a:rPr lang="en-US" sz="2000" dirty="0"/>
              <a:t> is the equilibrium constant in terms of concentrations</a:t>
            </a:r>
            <a:endParaRPr lang="en-US" sz="2000" baseline="30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400226"/>
              </p:ext>
            </p:extLst>
          </p:nvPr>
        </p:nvGraphicFramePr>
        <p:xfrm>
          <a:off x="2109791" y="4047609"/>
          <a:ext cx="4734088" cy="865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2" name="Equation" r:id="rId3" imgW="2451100" imgH="444500" progId="Equation.DSMT4">
                  <p:embed/>
                </p:oleObj>
              </mc:Choice>
              <mc:Fallback>
                <p:oleObj name="Equation" r:id="rId3" imgW="2451100" imgH="4445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91" y="4047609"/>
                        <a:ext cx="4734088" cy="865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231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65603" y="101600"/>
            <a:ext cx="8791787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Example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71238" y="1473045"/>
            <a:ext cx="65346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75000"/>
            </a:pPr>
            <a:r>
              <a:rPr lang="en-US" sz="2200" dirty="0"/>
              <a:t>Recall:  </a:t>
            </a:r>
          </a:p>
        </p:txBody>
      </p:sp>
      <p:sp>
        <p:nvSpPr>
          <p:cNvPr id="7" name="Rectangle 6"/>
          <p:cNvSpPr/>
          <p:nvPr/>
        </p:nvSpPr>
        <p:spPr>
          <a:xfrm>
            <a:off x="825189" y="2386127"/>
            <a:ext cx="75382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Write the Kc for both the forward and reverse directions for the following: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948428"/>
              </p:ext>
            </p:extLst>
          </p:nvPr>
        </p:nvGraphicFramePr>
        <p:xfrm>
          <a:off x="2390206" y="1267070"/>
          <a:ext cx="4734088" cy="865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5" name="Equation" r:id="rId3" imgW="2451100" imgH="444500" progId="Equation.DSMT4">
                  <p:embed/>
                </p:oleObj>
              </mc:Choice>
              <mc:Fallback>
                <p:oleObj name="Equation" r:id="rId3" imgW="2451100" imgH="444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206" y="1267070"/>
                        <a:ext cx="4734088" cy="865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42"/>
          <p:cNvSpPr>
            <a:spLocks noChangeArrowheads="1"/>
          </p:cNvSpPr>
          <p:nvPr/>
        </p:nvSpPr>
        <p:spPr bwMode="auto">
          <a:xfrm>
            <a:off x="3377184" y="32857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767837"/>
              </p:ext>
            </p:extLst>
          </p:nvPr>
        </p:nvGraphicFramePr>
        <p:xfrm>
          <a:off x="2976563" y="3171825"/>
          <a:ext cx="268922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6" name="Equation" r:id="rId5" imgW="1612800" imgH="228600" progId="Equation.DSMT4">
                  <p:embed/>
                </p:oleObj>
              </mc:Choice>
              <mc:Fallback>
                <p:oleObj name="Equation" r:id="rId5" imgW="1612800" imgH="2286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3171825"/>
                        <a:ext cx="2689225" cy="379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4"/>
          <p:cNvSpPr>
            <a:spLocks noChangeArrowheads="1"/>
          </p:cNvSpPr>
          <p:nvPr/>
        </p:nvSpPr>
        <p:spPr bwMode="auto">
          <a:xfrm>
            <a:off x="3169920" y="376569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99535"/>
              </p:ext>
            </p:extLst>
          </p:nvPr>
        </p:nvGraphicFramePr>
        <p:xfrm>
          <a:off x="2976563" y="4651375"/>
          <a:ext cx="257651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7" name="Equation" r:id="rId7" imgW="1549080" imgH="228600" progId="Equation.DSMT4">
                  <p:embed/>
                </p:oleObj>
              </mc:Choice>
              <mc:Fallback>
                <p:oleObj name="Equation" r:id="rId7" imgW="1549080" imgH="2286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4651375"/>
                        <a:ext cx="2576512" cy="379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8"/>
          <p:cNvSpPr>
            <a:spLocks noChangeArrowheads="1"/>
          </p:cNvSpPr>
          <p:nvPr/>
        </p:nvSpPr>
        <p:spPr bwMode="auto">
          <a:xfrm>
            <a:off x="3251397" y="4875025"/>
            <a:ext cx="1254259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356183" y="3564112"/>
                <a:ext cx="1637884" cy="6878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6183" y="3564112"/>
                <a:ext cx="1637884" cy="68788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044875" y="5031063"/>
                <a:ext cx="1741887" cy="694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875" y="5031063"/>
                <a:ext cx="1741887" cy="69487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969083" y="3556074"/>
                <a:ext cx="1637884" cy="6979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begChr m:val="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9083" y="3556074"/>
                <a:ext cx="1637884" cy="69794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355190" y="5037510"/>
                <a:ext cx="1741887" cy="6979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begChr m:val="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5190" y="5037510"/>
                <a:ext cx="1741887" cy="69794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889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603" y="101600"/>
            <a:ext cx="8791787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Mass Action Rule #1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463040" y="2658148"/>
            <a:ext cx="60411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K</a:t>
            </a:r>
            <a:r>
              <a:rPr lang="en-US" sz="2000" baseline="-25000" dirty="0"/>
              <a:t>c</a:t>
            </a:r>
            <a:r>
              <a:rPr lang="en-US" sz="2000" dirty="0"/>
              <a:t> in the forward direction is the inverse for the reverse direction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913888" y="3048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616122"/>
              </p:ext>
            </p:extLst>
          </p:nvPr>
        </p:nvGraphicFramePr>
        <p:xfrm>
          <a:off x="3316224" y="3811231"/>
          <a:ext cx="2565360" cy="1300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4" name="Equation" r:id="rId3" imgW="698197" imgH="355446" progId="Equation.DSMT4">
                  <p:embed/>
                </p:oleObj>
              </mc:Choice>
              <mc:Fallback>
                <p:oleObj name="Equation" r:id="rId3" imgW="698197" imgH="35544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24" y="3811231"/>
                        <a:ext cx="2565360" cy="13002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6974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" y="101600"/>
            <a:ext cx="9131645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dirty="0"/>
              <a:t>Generalized </a:t>
            </a:r>
            <a:r>
              <a:rPr lang="en-US" dirty="0" err="1"/>
              <a:t>K</a:t>
            </a:r>
            <a:r>
              <a:rPr lang="en-US" baseline="-25000" dirty="0" err="1"/>
              <a:t>p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52214" y="1200150"/>
            <a:ext cx="863938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88213"/>
              </p:ext>
            </p:extLst>
          </p:nvPr>
        </p:nvGraphicFramePr>
        <p:xfrm>
          <a:off x="1668463" y="1255713"/>
          <a:ext cx="6181725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8" name="Equation" r:id="rId3" imgW="3200400" imgH="457200" progId="Equation.DSMT4">
                  <p:embed/>
                </p:oleObj>
              </mc:Choice>
              <mc:Fallback>
                <p:oleObj name="Equation" r:id="rId3" imgW="3200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1255713"/>
                        <a:ext cx="6181725" cy="890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377696" y="2658148"/>
            <a:ext cx="66934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Example: What is K</a:t>
            </a:r>
            <a:r>
              <a:rPr lang="en-US" sz="2000" baseline="-25000" dirty="0"/>
              <a:t>c</a:t>
            </a:r>
            <a:r>
              <a:rPr lang="en-US" sz="2000" dirty="0"/>
              <a:t> and </a:t>
            </a:r>
            <a:r>
              <a:rPr lang="en-US" sz="2000" dirty="0" err="1"/>
              <a:t>K</a:t>
            </a:r>
            <a:r>
              <a:rPr lang="en-US" sz="2000" baseline="-25000" dirty="0" err="1"/>
              <a:t>p</a:t>
            </a:r>
            <a:r>
              <a:rPr lang="en-US" sz="2000" dirty="0"/>
              <a:t> for the reaction below.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301035"/>
              </p:ext>
            </p:extLst>
          </p:nvPr>
        </p:nvGraphicFramePr>
        <p:xfrm>
          <a:off x="3074338" y="3460623"/>
          <a:ext cx="2982957" cy="398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9" name="Equation" r:id="rId5" imgW="1778000" imgH="241300" progId="Equation.DSMT4">
                  <p:embed/>
                </p:oleObj>
              </mc:Choice>
              <mc:Fallback>
                <p:oleObj name="Equation" r:id="rId5" imgW="1778000" imgH="241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338" y="3460623"/>
                        <a:ext cx="2982957" cy="3987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438400" y="373529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494053" y="5401488"/>
                <a:ext cx="2070374" cy="7495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𝑁𝑂𝐶𝑙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begChr m:val="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𝑁𝑂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4053" y="5401488"/>
                <a:ext cx="2070374" cy="74956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400254" y="4219273"/>
                <a:ext cx="1880195" cy="6979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𝑁𝑂𝐶𝑙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begChr m:val="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𝑁𝑂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0254" y="4219273"/>
                <a:ext cx="1880195" cy="69794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582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S-Fa12">
  <a:themeElements>
    <a:clrScheme name="Custom 5">
      <a:dk1>
        <a:sysClr val="windowText" lastClr="000000"/>
      </a:dk1>
      <a:lt1>
        <a:srgbClr val="FFFFFF"/>
      </a:lt1>
      <a:dk2>
        <a:srgbClr val="3D3028"/>
      </a:dk2>
      <a:lt2>
        <a:srgbClr val="EAE2B7"/>
      </a:lt2>
      <a:accent1>
        <a:srgbClr val="CE1126"/>
      </a:accent1>
      <a:accent2>
        <a:srgbClr val="F2BF49"/>
      </a:accent2>
      <a:accent3>
        <a:srgbClr val="BC5E1E"/>
      </a:accent3>
      <a:accent4>
        <a:srgbClr val="D8B25C"/>
      </a:accent4>
      <a:accent5>
        <a:srgbClr val="808000"/>
      </a:accent5>
      <a:accent6>
        <a:srgbClr val="968C8C"/>
      </a:accent6>
      <a:hlink>
        <a:srgbClr val="F7B615"/>
      </a:hlink>
      <a:folHlink>
        <a:srgbClr val="704404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ISU-2013.potx</Template>
  <TotalTime>39269</TotalTime>
  <Words>1290</Words>
  <Application>Microsoft Office PowerPoint</Application>
  <PresentationFormat>On-screen Show (4:3)</PresentationFormat>
  <Paragraphs>266</Paragraphs>
  <Slides>43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Arial</vt:lpstr>
      <vt:lpstr>Calibri</vt:lpstr>
      <vt:lpstr>Cambria Math</vt:lpstr>
      <vt:lpstr>Century Gothic</vt:lpstr>
      <vt:lpstr>Symbol</vt:lpstr>
      <vt:lpstr>Times New Roman</vt:lpstr>
      <vt:lpstr>Wingdings</vt:lpstr>
      <vt:lpstr>Wingdings 2</vt:lpstr>
      <vt:lpstr>ACS-Fa12</vt:lpstr>
      <vt:lpstr>Equation</vt:lpstr>
      <vt:lpstr>Chapter 15: Chemical Equilibrium</vt:lpstr>
      <vt:lpstr>PowerPoint Presentation</vt:lpstr>
      <vt:lpstr>Graphical Representation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North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and synthesis of novel conjugated polymers for use in photovoltaic cells</dc:title>
  <dc:creator>Aimee.Tomlinson@ung.edu</dc:creator>
  <cp:lastModifiedBy>Aimee Tomlinson</cp:lastModifiedBy>
  <cp:revision>289</cp:revision>
  <dcterms:created xsi:type="dcterms:W3CDTF">2013-08-11T22:11:16Z</dcterms:created>
  <dcterms:modified xsi:type="dcterms:W3CDTF">2017-02-14T16:05:16Z</dcterms:modified>
</cp:coreProperties>
</file>